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1"/>
  </p:sldMasterIdLst>
  <p:notesMasterIdLst>
    <p:notesMasterId r:id="rId41"/>
  </p:notesMasterIdLst>
  <p:handoutMasterIdLst>
    <p:handoutMasterId r:id="rId42"/>
  </p:handoutMasterIdLst>
  <p:sldIdLst>
    <p:sldId id="279" r:id="rId2"/>
    <p:sldId id="320" r:id="rId3"/>
    <p:sldId id="332" r:id="rId4"/>
    <p:sldId id="321" r:id="rId5"/>
    <p:sldId id="322" r:id="rId6"/>
    <p:sldId id="324" r:id="rId7"/>
    <p:sldId id="323" r:id="rId8"/>
    <p:sldId id="325" r:id="rId9"/>
    <p:sldId id="310" r:id="rId10"/>
    <p:sldId id="326" r:id="rId11"/>
    <p:sldId id="318" r:id="rId12"/>
    <p:sldId id="319" r:id="rId13"/>
    <p:sldId id="284" r:id="rId14"/>
    <p:sldId id="296" r:id="rId15"/>
    <p:sldId id="312" r:id="rId16"/>
    <p:sldId id="330" r:id="rId17"/>
    <p:sldId id="297" r:id="rId18"/>
    <p:sldId id="298" r:id="rId19"/>
    <p:sldId id="300" r:id="rId20"/>
    <p:sldId id="301" r:id="rId21"/>
    <p:sldId id="303" r:id="rId22"/>
    <p:sldId id="327" r:id="rId23"/>
    <p:sldId id="302" r:id="rId24"/>
    <p:sldId id="329" r:id="rId25"/>
    <p:sldId id="313" r:id="rId26"/>
    <p:sldId id="314" r:id="rId27"/>
    <p:sldId id="315" r:id="rId28"/>
    <p:sldId id="316" r:id="rId29"/>
    <p:sldId id="317" r:id="rId30"/>
    <p:sldId id="305" r:id="rId31"/>
    <p:sldId id="281" r:id="rId32"/>
    <p:sldId id="295" r:id="rId33"/>
    <p:sldId id="294" r:id="rId34"/>
    <p:sldId id="283" r:id="rId35"/>
    <p:sldId id="285" r:id="rId36"/>
    <p:sldId id="286" r:id="rId37"/>
    <p:sldId id="287" r:id="rId38"/>
    <p:sldId id="288" r:id="rId39"/>
    <p:sldId id="289" r:id="rId4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87" autoAdjust="0"/>
    <p:restoredTop sz="94647" autoAdjust="0"/>
  </p:normalViewPr>
  <p:slideViewPr>
    <p:cSldViewPr>
      <p:cViewPr>
        <p:scale>
          <a:sx n="110" d="100"/>
          <a:sy n="110" d="100"/>
        </p:scale>
        <p:origin x="-1308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1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9867E-6D3A-1E49-AEF3-6FC96F9AE3D5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5C0D7-02C3-CD41-9DC9-E3C0C513B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704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4A66F-4613-8C47-973D-EE3080C476C6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CFC8B-33A3-E141-AC1C-3F7054B4F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536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-60 permil</a:t>
            </a:r>
            <a:r>
              <a:rPr lang="en-US" sz="1600" baseline="0" dirty="0" smtClean="0"/>
              <a:t> is isotope signature for a biological source (wetlands, </a:t>
            </a:r>
            <a:r>
              <a:rPr lang="en-US" sz="1600" b="1" baseline="0" dirty="0" smtClean="0"/>
              <a:t>ruminants</a:t>
            </a:r>
            <a:r>
              <a:rPr lang="en-US" sz="1600" baseline="0" dirty="0" smtClean="0"/>
              <a:t>, rice)</a:t>
            </a:r>
          </a:p>
          <a:p>
            <a:r>
              <a:rPr lang="en-US" sz="1600" baseline="0" dirty="0" smtClean="0"/>
              <a:t>NOT gas, coal or biomass burning.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C739-E176-9D4F-AE96-EB7D17B7D5D2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715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0" y="1052513"/>
            <a:ext cx="9163050" cy="3455987"/>
          </a:xfrm>
          <a:prstGeom prst="rect">
            <a:avLst/>
          </a:prstGeom>
          <a:gradFill flip="none" rotWithShape="1">
            <a:gsLst>
              <a:gs pos="18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  <a:gs pos="85000">
                <a:schemeClr val="bg1">
                  <a:alpha val="40000"/>
                </a:schemeClr>
              </a:gs>
            </a:gsLst>
            <a:lin ang="5400000" scaled="0"/>
            <a:tileRect/>
          </a:gradFill>
          <a:ln>
            <a:noFill/>
          </a:ln>
          <a:extLst/>
        </p:spPr>
        <p:txBody>
          <a:bodyPr anchor="ctr"/>
          <a:lstStyle/>
          <a:p>
            <a:endParaRPr lang="x-none" altLang="x-none" dirty="0" smtClean="0">
              <a:solidFill>
                <a:srgbClr val="FFFFFF"/>
              </a:solidFill>
            </a:endParaRPr>
          </a:p>
          <a:p>
            <a:endParaRPr lang="x-none" altLang="x-none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53682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5" name="Image 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117475"/>
            <a:ext cx="138747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21388"/>
            <a:ext cx="24479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1981200" y="3276600"/>
            <a:ext cx="5334000" cy="914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i="1"/>
            </a:lvl1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37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0" y="620713"/>
            <a:ext cx="9163050" cy="6237287"/>
          </a:xfrm>
          <a:prstGeom prst="rect">
            <a:avLst/>
          </a:prstGeom>
          <a:solidFill>
            <a:srgbClr val="FFFFFF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x-none" altLang="x-none">
              <a:solidFill>
                <a:srgbClr val="FFFF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98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473895-CB86-204C-8E73-8CFC4C2EE69F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10CC12-0D78-B344-BF4C-81B95655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5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07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7" r:id="rId2"/>
    <p:sldLayoutId id="2147483684" r:id="rId3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10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10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Atmospheric modeling of the </a:t>
            </a:r>
            <a:r>
              <a:rPr lang="en-US" dirty="0" smtClean="0">
                <a:solidFill>
                  <a:srgbClr val="C00000"/>
                </a:solidFill>
              </a:rPr>
              <a:t>δ</a:t>
            </a:r>
            <a:r>
              <a:rPr lang="en-US" baseline="30000" dirty="0" smtClean="0">
                <a:solidFill>
                  <a:srgbClr val="C00000"/>
                </a:solidFill>
              </a:rPr>
              <a:t>13</a:t>
            </a:r>
            <a:r>
              <a:rPr lang="en-US" dirty="0" smtClean="0">
                <a:solidFill>
                  <a:srgbClr val="C00000"/>
                </a:solidFill>
              </a:rPr>
              <a:t>C-CH</a:t>
            </a:r>
            <a:r>
              <a:rPr lang="en-US" baseline="-25000" dirty="0" smtClean="0">
                <a:solidFill>
                  <a:srgbClr val="C00000"/>
                </a:solidFill>
              </a:rPr>
              <a:t>4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variability at European measurement sites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600200" y="4572000"/>
            <a:ext cx="7239000" cy="1524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Guillaume </a:t>
            </a:r>
            <a:r>
              <a:rPr lang="en-US" dirty="0" err="1" smtClean="0">
                <a:solidFill>
                  <a:schemeClr val="bg2"/>
                </a:solidFill>
              </a:rPr>
              <a:t>Monteil</a:t>
            </a:r>
            <a:r>
              <a:rPr lang="en-US" baseline="30000" dirty="0" smtClean="0">
                <a:solidFill>
                  <a:schemeClr val="bg2"/>
                </a:solidFill>
              </a:rPr>
              <a:t>(1,2)</a:t>
            </a:r>
            <a:r>
              <a:rPr lang="en-US" dirty="0" smtClean="0">
                <a:solidFill>
                  <a:schemeClr val="bg2"/>
                </a:solidFill>
              </a:rPr>
              <a:t>, Sander </a:t>
            </a:r>
            <a:r>
              <a:rPr lang="en-US" dirty="0" err="1" smtClean="0">
                <a:solidFill>
                  <a:schemeClr val="bg2"/>
                </a:solidFill>
              </a:rPr>
              <a:t>Houweling</a:t>
            </a:r>
            <a:r>
              <a:rPr lang="en-US" baseline="30000" dirty="0" smtClean="0">
                <a:solidFill>
                  <a:schemeClr val="bg2"/>
                </a:solidFill>
              </a:rPr>
              <a:t>(2,1)</a:t>
            </a:r>
            <a:r>
              <a:rPr lang="en-US" dirty="0" smtClean="0">
                <a:solidFill>
                  <a:schemeClr val="bg2"/>
                </a:solidFill>
              </a:rPr>
              <a:t>, Thomas </a:t>
            </a:r>
            <a:r>
              <a:rPr lang="en-US" dirty="0" err="1" smtClean="0">
                <a:solidFill>
                  <a:schemeClr val="bg2"/>
                </a:solidFill>
              </a:rPr>
              <a:t>Röckmann</a:t>
            </a:r>
            <a:r>
              <a:rPr lang="en-US" baseline="30000" dirty="0" smtClean="0">
                <a:solidFill>
                  <a:schemeClr val="bg2"/>
                </a:solidFill>
              </a:rPr>
              <a:t>(1)</a:t>
            </a:r>
          </a:p>
          <a:p>
            <a:r>
              <a:rPr lang="en-US" dirty="0" err="1" smtClean="0">
                <a:solidFill>
                  <a:schemeClr val="bg2"/>
                </a:solidFill>
              </a:rPr>
              <a:t>Marielle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Saunois</a:t>
            </a:r>
            <a:r>
              <a:rPr lang="en-US" baseline="30000" dirty="0" smtClean="0">
                <a:solidFill>
                  <a:schemeClr val="bg2"/>
                </a:solidFill>
              </a:rPr>
              <a:t>(3)</a:t>
            </a:r>
            <a:r>
              <a:rPr lang="en-US" dirty="0" smtClean="0">
                <a:solidFill>
                  <a:schemeClr val="bg2"/>
                </a:solidFill>
              </a:rPr>
              <a:t>, Philippe </a:t>
            </a:r>
            <a:r>
              <a:rPr lang="en-US" dirty="0" err="1" smtClean="0">
                <a:solidFill>
                  <a:schemeClr val="bg2"/>
                </a:solidFill>
              </a:rPr>
              <a:t>Bousquet</a:t>
            </a:r>
            <a:r>
              <a:rPr lang="en-US" baseline="30000" dirty="0" smtClean="0">
                <a:solidFill>
                  <a:schemeClr val="bg2"/>
                </a:solidFill>
              </a:rPr>
              <a:t>(3)</a:t>
            </a:r>
          </a:p>
          <a:p>
            <a:endParaRPr lang="fr-FR" dirty="0">
              <a:solidFill>
                <a:schemeClr val="bg2"/>
              </a:solidFill>
            </a:endParaRPr>
          </a:p>
          <a:p>
            <a:pPr marL="457200" indent="-457200">
              <a:buAutoNum type="arabicParenBoth"/>
            </a:pPr>
            <a:r>
              <a:rPr lang="fr-FR" sz="1400" dirty="0" smtClean="0">
                <a:solidFill>
                  <a:schemeClr val="bg2"/>
                </a:solidFill>
              </a:rPr>
              <a:t>IMAU, Utrecht, The </a:t>
            </a:r>
            <a:r>
              <a:rPr lang="fr-FR" sz="1400" dirty="0" err="1" smtClean="0">
                <a:solidFill>
                  <a:schemeClr val="bg2"/>
                </a:solidFill>
              </a:rPr>
              <a:t>Netherlands</a:t>
            </a:r>
            <a:endParaRPr lang="fr-FR" sz="1400" dirty="0" smtClean="0">
              <a:solidFill>
                <a:schemeClr val="bg2"/>
              </a:solidFill>
            </a:endParaRPr>
          </a:p>
          <a:p>
            <a:pPr marL="457200" indent="-457200">
              <a:buAutoNum type="arabicParenBoth"/>
            </a:pPr>
            <a:r>
              <a:rPr lang="fr-FR" sz="1400" dirty="0" smtClean="0">
                <a:solidFill>
                  <a:schemeClr val="bg2"/>
                </a:solidFill>
              </a:rPr>
              <a:t>SRON, Utrecht, The </a:t>
            </a:r>
            <a:r>
              <a:rPr lang="fr-FR" sz="1400" dirty="0" err="1" smtClean="0">
                <a:solidFill>
                  <a:schemeClr val="bg2"/>
                </a:solidFill>
              </a:rPr>
              <a:t>Netherlands</a:t>
            </a:r>
            <a:endParaRPr lang="fr-FR" sz="1400" dirty="0" smtClean="0">
              <a:solidFill>
                <a:schemeClr val="bg2"/>
              </a:solidFill>
            </a:endParaRPr>
          </a:p>
          <a:p>
            <a:pPr marL="457200" indent="-457200">
              <a:buAutoNum type="arabicParenBoth"/>
            </a:pPr>
            <a:r>
              <a:rPr lang="fr-FR" sz="1400" dirty="0" smtClean="0">
                <a:solidFill>
                  <a:schemeClr val="bg2"/>
                </a:solidFill>
              </a:rPr>
              <a:t>LSCE, </a:t>
            </a:r>
            <a:r>
              <a:rPr lang="fr-FR" sz="1400" dirty="0" err="1" smtClean="0">
                <a:solidFill>
                  <a:schemeClr val="bg2"/>
                </a:solidFill>
              </a:rPr>
              <a:t>Gif-sur-yvette</a:t>
            </a:r>
            <a:r>
              <a:rPr lang="fr-FR" sz="1400" dirty="0" smtClean="0">
                <a:solidFill>
                  <a:schemeClr val="bg2"/>
                </a:solidFill>
              </a:rPr>
              <a:t>, France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3" name="Sous-titre 7"/>
          <p:cNvSpPr txBox="1">
            <a:spLocks/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400" i="1" dirty="0"/>
          </a:p>
        </p:txBody>
      </p:sp>
    </p:spTree>
    <p:extLst>
      <p:ext uri="{BB962C8B-B14F-4D97-AF65-F5344CB8AC3E}">
        <p14:creationId xmlns:p14="http://schemas.microsoft.com/office/powerpoint/2010/main" val="143449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TM5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6°x4° global resolution, 1°x1° zoom over Europe</a:t>
            </a:r>
          </a:p>
          <a:p>
            <a:r>
              <a:rPr lang="en-US" dirty="0" smtClean="0"/>
              <a:t>Transported tracers: CH4 and 13CH4. d13C-CH4 reconstructed afterwards</a:t>
            </a:r>
          </a:p>
          <a:p>
            <a:r>
              <a:rPr lang="en-US" dirty="0" smtClean="0"/>
              <a:t>Initial condition: 25 years </a:t>
            </a:r>
            <a:r>
              <a:rPr lang="en-US" dirty="0" err="1" smtClean="0"/>
              <a:t>spinup</a:t>
            </a:r>
            <a:r>
              <a:rPr lang="en-US" dirty="0" smtClean="0"/>
              <a:t> run with emissions and sinks kept constant</a:t>
            </a:r>
          </a:p>
          <a:p>
            <a:r>
              <a:rPr lang="en-US" dirty="0" smtClean="0"/>
              <a:t>Base simulation from 2005 to 2009</a:t>
            </a:r>
          </a:p>
          <a:p>
            <a:r>
              <a:rPr lang="en-US" dirty="0" smtClean="0"/>
              <a:t>Sensitivity runs from January to December 2009</a:t>
            </a:r>
          </a:p>
        </p:txBody>
      </p:sp>
    </p:spTree>
    <p:extLst>
      <p:ext uri="{BB962C8B-B14F-4D97-AF65-F5344CB8AC3E}">
        <p14:creationId xmlns:p14="http://schemas.microsoft.com/office/powerpoint/2010/main" val="137608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TM5 model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229599" cy="4614453"/>
          </a:xfrm>
        </p:spPr>
      </p:pic>
    </p:spTree>
    <p:extLst>
      <p:ext uri="{BB962C8B-B14F-4D97-AF65-F5344CB8AC3E}">
        <p14:creationId xmlns:p14="http://schemas.microsoft.com/office/powerpoint/2010/main" val="94056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TM5 model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229599" cy="4614454"/>
          </a:xfrm>
        </p:spPr>
      </p:pic>
    </p:spTree>
    <p:extLst>
      <p:ext uri="{BB962C8B-B14F-4D97-AF65-F5344CB8AC3E}">
        <p14:creationId xmlns:p14="http://schemas.microsoft.com/office/powerpoint/2010/main" val="293112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 sites</a:t>
            </a:r>
            <a:br>
              <a:rPr lang="en-US" dirty="0" smtClean="0"/>
            </a:b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23820" b="23506"/>
          <a:stretch/>
        </p:blipFill>
        <p:spPr>
          <a:xfrm>
            <a:off x="286109" y="762000"/>
            <a:ext cx="6343291" cy="284852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21620" r="9788" b="21776"/>
          <a:stretch/>
        </p:blipFill>
        <p:spPr>
          <a:xfrm>
            <a:off x="3276600" y="3619152"/>
            <a:ext cx="5581291" cy="304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0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Results: base scenario</a:t>
            </a:r>
            <a:endParaRPr lang="fr-FR" dirty="0"/>
          </a:p>
        </p:txBody>
      </p:sp>
      <p:pic>
        <p:nvPicPr>
          <p:cNvPr id="1026" name="Picture 2" descr="Y:\Documents\pyshell\plots\stats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8"/>
          <a:stretch/>
        </p:blipFill>
        <p:spPr bwMode="auto">
          <a:xfrm>
            <a:off x="4572000" y="3827264"/>
            <a:ext cx="4572000" cy="325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Documents\pyshell\plots\stats-1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8"/>
          <a:stretch/>
        </p:blipFill>
        <p:spPr bwMode="auto">
          <a:xfrm>
            <a:off x="1453" y="3827264"/>
            <a:ext cx="4572000" cy="325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Documents\pyshell\plots\stats-5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2"/>
          <a:stretch/>
        </p:blipFill>
        <p:spPr bwMode="auto">
          <a:xfrm>
            <a:off x="-15" y="609600"/>
            <a:ext cx="4572015" cy="322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Documents\pyshell\plots\stats-5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4"/>
          <a:stretch/>
        </p:blipFill>
        <p:spPr bwMode="auto">
          <a:xfrm>
            <a:off x="4573453" y="609600"/>
            <a:ext cx="4572015" cy="32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08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Cabauw</a:t>
            </a:r>
            <a:r>
              <a:rPr lang="fr-FR" dirty="0" smtClean="0"/>
              <a:t> </a:t>
            </a:r>
            <a:r>
              <a:rPr lang="fr-FR" dirty="0" err="1" smtClean="0"/>
              <a:t>tower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4" t="18548" r="2382" b="5038"/>
          <a:stretch/>
        </p:blipFill>
        <p:spPr bwMode="auto">
          <a:xfrm>
            <a:off x="1943765" y="2133600"/>
            <a:ext cx="6970197" cy="445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upload.wikimedia.org/wikipedia/commons/a/a9/Meetmast_Cabau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2479190" cy="33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048250" y="50673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5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Preliminary</a:t>
            </a:r>
            <a:r>
              <a:rPr lang="fr-FR" dirty="0" smtClean="0"/>
              <a:t> observations in Utrecht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7603" y="1086746"/>
            <a:ext cx="575011" cy="2544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90222" y="3737192"/>
            <a:ext cx="575011" cy="197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PastedGraphic-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7" y="980728"/>
            <a:ext cx="7776869" cy="5472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400000">
            <a:off x="6811198" y="2341930"/>
            <a:ext cx="208362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ole fraction [ppb]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12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Base scenario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392" y="685794"/>
            <a:ext cx="7315215" cy="548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60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Base scenario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392" y="685794"/>
            <a:ext cx="7315215" cy="548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9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 attribution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392" y="685794"/>
            <a:ext cx="7315215" cy="548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52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</a:t>
            </a:r>
            <a:r>
              <a:rPr lang="fr-FR" baseline="30000" dirty="0"/>
              <a:t>13</a:t>
            </a:r>
            <a:r>
              <a:rPr lang="fr-FR" dirty="0"/>
              <a:t>C-CH</a:t>
            </a:r>
            <a:r>
              <a:rPr lang="fr-FR" baseline="-25000" dirty="0"/>
              <a:t>4</a:t>
            </a:r>
            <a:r>
              <a:rPr lang="fr-FR" dirty="0"/>
              <a:t> in the </a:t>
            </a:r>
            <a:r>
              <a:rPr lang="fr-FR" dirty="0" err="1"/>
              <a:t>InGOS</a:t>
            </a:r>
            <a:r>
              <a:rPr lang="fr-FR" dirty="0"/>
              <a:t> </a:t>
            </a:r>
            <a:r>
              <a:rPr lang="fr-FR" dirty="0" err="1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Objectives:</a:t>
            </a:r>
          </a:p>
          <a:p>
            <a:pPr lvl="1"/>
            <a:r>
              <a:rPr lang="en-US" dirty="0" smtClean="0"/>
              <a:t>Investigate the potential of </a:t>
            </a:r>
            <a:r>
              <a:rPr lang="en-US" dirty="0"/>
              <a:t>ICOS extension with high frequency δ</a:t>
            </a:r>
            <a:r>
              <a:rPr lang="en-US" baseline="30000" dirty="0"/>
              <a:t>13</a:t>
            </a:r>
            <a:r>
              <a:rPr lang="en-US" dirty="0"/>
              <a:t>C-CH</a:t>
            </a:r>
            <a:r>
              <a:rPr lang="en-US" baseline="-25000" dirty="0"/>
              <a:t>4</a:t>
            </a:r>
            <a:r>
              <a:rPr lang="en-US" dirty="0"/>
              <a:t> measurements.</a:t>
            </a:r>
          </a:p>
          <a:p>
            <a:pPr lvl="2"/>
            <a:r>
              <a:rPr lang="en-US" dirty="0" smtClean="0"/>
              <a:t>How useful δ</a:t>
            </a:r>
            <a:r>
              <a:rPr lang="en-US" baseline="30000" dirty="0" smtClean="0"/>
              <a:t>13</a:t>
            </a:r>
            <a:r>
              <a:rPr lang="en-US" dirty="0" smtClean="0"/>
              <a:t>C-CH</a:t>
            </a:r>
            <a:r>
              <a:rPr lang="en-US" baseline="-25000" dirty="0" smtClean="0"/>
              <a:t>4</a:t>
            </a:r>
            <a:r>
              <a:rPr lang="en-US" dirty="0" smtClean="0"/>
              <a:t> really is?</a:t>
            </a:r>
          </a:p>
          <a:p>
            <a:pPr lvl="2"/>
            <a:r>
              <a:rPr lang="en-US" dirty="0" smtClean="0"/>
              <a:t>Are the model and data precise enough?</a:t>
            </a:r>
          </a:p>
          <a:p>
            <a:r>
              <a:rPr lang="en-US" dirty="0" smtClean="0"/>
              <a:t>Tasks:</a:t>
            </a:r>
          </a:p>
          <a:p>
            <a:pPr lvl="1"/>
            <a:r>
              <a:rPr lang="en-US" dirty="0" smtClean="0"/>
              <a:t>Develop demonstration instrument</a:t>
            </a:r>
          </a:p>
          <a:p>
            <a:pPr lvl="1"/>
            <a:r>
              <a:rPr lang="en-US" dirty="0" smtClean="0"/>
              <a:t>TM5 simulations of CH</a:t>
            </a:r>
            <a:r>
              <a:rPr lang="en-US" baseline="-25000" dirty="0" smtClean="0"/>
              <a:t>4 </a:t>
            </a:r>
            <a:r>
              <a:rPr lang="en-US" dirty="0" smtClean="0"/>
              <a:t>and </a:t>
            </a:r>
            <a:r>
              <a:rPr lang="en-US" dirty="0"/>
              <a:t>δ</a:t>
            </a:r>
            <a:r>
              <a:rPr lang="en-US" baseline="30000" dirty="0"/>
              <a:t>13</a:t>
            </a:r>
            <a:r>
              <a:rPr lang="en-US" dirty="0"/>
              <a:t>C-CH</a:t>
            </a:r>
            <a:r>
              <a:rPr lang="en-US" baseline="-25000" dirty="0"/>
              <a:t>4</a:t>
            </a:r>
            <a:r>
              <a:rPr lang="en-US" dirty="0"/>
              <a:t> </a:t>
            </a:r>
            <a:r>
              <a:rPr lang="en-US" dirty="0" smtClean="0"/>
              <a:t>to assess the potential contribution of European sources to the measurements, and the uncertainties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45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 attribution: natural vs. anthropogenic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24600" y="914400"/>
            <a:ext cx="2743200" cy="55626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Contribution from natural sources (wetlands) easier to distinguish in d13C measurements</a:t>
            </a:r>
            <a:endParaRPr lang="fr-FR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8727"/>
          <a:stretch/>
        </p:blipFill>
        <p:spPr bwMode="auto">
          <a:xfrm>
            <a:off x="0" y="685794"/>
            <a:ext cx="6219645" cy="548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63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 attribution: anthropogenic sources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24600" y="914400"/>
            <a:ext cx="2743200" cy="55626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Contribution from natural sources (wetlands) easier to distinguish in d13C measurements</a:t>
            </a:r>
          </a:p>
          <a:p>
            <a:r>
              <a:rPr lang="en-US" sz="1600" dirty="0" smtClean="0"/>
              <a:t>Contributions from agriculture (enteric fermentation + manure, mostly) and fossil fuel sources can be distinguished</a:t>
            </a:r>
          </a:p>
          <a:p>
            <a:r>
              <a:rPr lang="fr-FR" sz="1600" dirty="0" smtClean="0"/>
              <a:t>The </a:t>
            </a:r>
            <a:r>
              <a:rPr lang="fr-FR" sz="1600" dirty="0" err="1" smtClean="0"/>
              <a:t>emissions</a:t>
            </a:r>
            <a:r>
              <a:rPr lang="fr-FR" sz="1600" dirty="0" smtClean="0"/>
              <a:t> are </a:t>
            </a:r>
            <a:r>
              <a:rPr lang="fr-FR" sz="1600" dirty="0" err="1" smtClean="0"/>
              <a:t>very</a:t>
            </a:r>
            <a:r>
              <a:rPr lang="fr-FR" sz="1600" dirty="0" smtClean="0"/>
              <a:t> </a:t>
            </a:r>
            <a:r>
              <a:rPr lang="fr-FR" sz="1600" dirty="0" err="1" smtClean="0"/>
              <a:t>smoothed</a:t>
            </a:r>
            <a:r>
              <a:rPr lang="fr-FR" sz="1600" dirty="0" smtClean="0"/>
              <a:t> by the </a:t>
            </a:r>
            <a:r>
              <a:rPr lang="fr-FR" sz="1600" dirty="0" err="1" smtClean="0"/>
              <a:t>grid</a:t>
            </a:r>
            <a:r>
              <a:rPr lang="fr-FR" sz="1600" dirty="0" smtClean="0"/>
              <a:t> size</a:t>
            </a:r>
            <a:endParaRPr lang="en-US" sz="16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8609"/>
          <a:stretch/>
        </p:blipFill>
        <p:spPr bwMode="auto">
          <a:xfrm>
            <a:off x="1" y="685794"/>
            <a:ext cx="6228272" cy="548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67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 attribution: anthropogenic sources (winter)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24600" y="914400"/>
            <a:ext cx="2743200" cy="55626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Contribution from natural sources (wetlands) easier to distinguish in d13C measurements</a:t>
            </a:r>
          </a:p>
          <a:p>
            <a:r>
              <a:rPr lang="en-US" sz="1600" dirty="0" smtClean="0"/>
              <a:t>Contributions from agriculture (enteric fermentation + manure, mostly) and fossil fuel sources can be distinguished</a:t>
            </a:r>
          </a:p>
          <a:p>
            <a:r>
              <a:rPr lang="fr-FR" sz="1600" dirty="0" smtClean="0"/>
              <a:t>The </a:t>
            </a:r>
            <a:r>
              <a:rPr lang="fr-FR" sz="1600" dirty="0" err="1" smtClean="0"/>
              <a:t>emissions</a:t>
            </a:r>
            <a:r>
              <a:rPr lang="fr-FR" sz="1600" dirty="0" smtClean="0"/>
              <a:t> are </a:t>
            </a:r>
            <a:r>
              <a:rPr lang="fr-FR" sz="1600" dirty="0" err="1" smtClean="0"/>
              <a:t>very</a:t>
            </a:r>
            <a:r>
              <a:rPr lang="fr-FR" sz="1600" dirty="0" smtClean="0"/>
              <a:t> </a:t>
            </a:r>
            <a:r>
              <a:rPr lang="fr-FR" sz="1600" dirty="0" err="1" smtClean="0"/>
              <a:t>smoothed</a:t>
            </a:r>
            <a:r>
              <a:rPr lang="fr-FR" sz="1600" dirty="0" smtClean="0"/>
              <a:t> by the </a:t>
            </a:r>
            <a:r>
              <a:rPr lang="fr-FR" sz="1600" dirty="0" err="1" smtClean="0"/>
              <a:t>grid</a:t>
            </a:r>
            <a:r>
              <a:rPr lang="fr-FR" sz="1600" dirty="0" smtClean="0"/>
              <a:t> size</a:t>
            </a:r>
            <a:endParaRPr lang="en-US" sz="16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093398"/>
            <a:ext cx="6228272" cy="467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42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 attribution: other locations</a:t>
            </a:r>
            <a:endParaRPr lang="fr-FR" dirty="0"/>
          </a:p>
        </p:txBody>
      </p:sp>
      <p:pic>
        <p:nvPicPr>
          <p:cNvPr id="2050" name="Picture 2" descr="Y:\Documents\pyshell\plots\diff-anthro-0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1"/>
          <a:stretch/>
        </p:blipFill>
        <p:spPr bwMode="auto">
          <a:xfrm>
            <a:off x="0" y="533400"/>
            <a:ext cx="4343400" cy="305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:\Documents\pyshell\plots\diff-anthro-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5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Y:\Documents\pyshell\plots\diff-anthro-3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4"/>
          <a:stretch/>
        </p:blipFill>
        <p:spPr bwMode="auto">
          <a:xfrm>
            <a:off x="4648200" y="533401"/>
            <a:ext cx="4351554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Y:\Documents\pyshell\plots\diff-anthro-3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594335"/>
            <a:ext cx="4351554" cy="326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82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Daytime observations</a:t>
            </a:r>
            <a:endParaRPr lang="fr-FR" dirty="0"/>
          </a:p>
        </p:txBody>
      </p:sp>
      <p:pic>
        <p:nvPicPr>
          <p:cNvPr id="1026" name="Picture 2" descr="C:\Users\Guillaume\hubic\pyshell\plots\diff-daytime-summer-anthro-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74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 be done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Observed signals vs. source uncertainties</a:t>
            </a:r>
          </a:p>
          <a:p>
            <a:pPr lvl="1"/>
            <a:r>
              <a:rPr lang="en-US" dirty="0" smtClean="0"/>
              <a:t>Uncertainties in source signatures expected to map strongly in the modelled mixing and isotopic ratios</a:t>
            </a:r>
          </a:p>
          <a:p>
            <a:r>
              <a:rPr lang="en-US" dirty="0" smtClean="0"/>
              <a:t>TM5/</a:t>
            </a:r>
            <a:r>
              <a:rPr lang="en-US" dirty="0" err="1" smtClean="0"/>
              <a:t>LMDz</a:t>
            </a:r>
            <a:r>
              <a:rPr lang="en-US" dirty="0" smtClean="0"/>
              <a:t> comparison </a:t>
            </a:r>
            <a:r>
              <a:rPr lang="en-US" dirty="0" smtClean="0">
                <a:sym typeface="Wingdings" panose="05000000000000000000" pitchFamily="2" charset="2"/>
              </a:rPr>
              <a:t> work in progress</a:t>
            </a:r>
          </a:p>
          <a:p>
            <a:r>
              <a:rPr lang="en-US" dirty="0" smtClean="0"/>
              <a:t>Sub-monthly variability of emissions</a:t>
            </a:r>
          </a:p>
          <a:p>
            <a:r>
              <a:rPr lang="en-US" dirty="0" smtClean="0"/>
              <a:t>Comparison with observations</a:t>
            </a:r>
          </a:p>
          <a:p>
            <a:pPr lvl="1"/>
            <a:r>
              <a:rPr lang="en-US" dirty="0" smtClean="0"/>
              <a:t>When the observations are here</a:t>
            </a:r>
          </a:p>
          <a:p>
            <a:pPr lvl="1"/>
            <a:r>
              <a:rPr lang="en-US" dirty="0" smtClean="0"/>
              <a:t>When the meteorology is there (~mid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54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err="1" smtClean="0"/>
              <a:t>European</a:t>
            </a:r>
            <a:r>
              <a:rPr lang="fr-FR" dirty="0" smtClean="0"/>
              <a:t> sources of CH4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produce</a:t>
            </a:r>
            <a:r>
              <a:rPr lang="fr-FR" dirty="0" smtClean="0"/>
              <a:t> </a:t>
            </a:r>
            <a:r>
              <a:rPr lang="fr-FR" dirty="0" err="1" smtClean="0"/>
              <a:t>detecteable</a:t>
            </a:r>
            <a:r>
              <a:rPr lang="fr-FR" dirty="0" smtClean="0"/>
              <a:t> </a:t>
            </a:r>
            <a:r>
              <a:rPr lang="fr-FR" dirty="0" err="1" smtClean="0"/>
              <a:t>signals</a:t>
            </a:r>
            <a:r>
              <a:rPr lang="fr-FR" dirty="0" smtClean="0"/>
              <a:t> in CH4 and d13C-CH4 </a:t>
            </a:r>
            <a:r>
              <a:rPr lang="fr-FR" dirty="0" err="1" smtClean="0"/>
              <a:t>measurements</a:t>
            </a:r>
            <a:endParaRPr lang="fr-FR" dirty="0"/>
          </a:p>
          <a:p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signals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interpreted</a:t>
            </a:r>
            <a:r>
              <a:rPr lang="fr-FR" dirty="0" smtClean="0"/>
              <a:t> if:</a:t>
            </a:r>
          </a:p>
          <a:p>
            <a:pPr lvl="1"/>
            <a:r>
              <a:rPr lang="fr-FR" dirty="0" smtClean="0"/>
              <a:t>The </a:t>
            </a:r>
            <a:r>
              <a:rPr lang="fr-FR" dirty="0" err="1" smtClean="0"/>
              <a:t>uncertainty</a:t>
            </a:r>
            <a:r>
              <a:rPr lang="fr-FR" dirty="0" smtClean="0"/>
              <a:t> on source signatures </a:t>
            </a:r>
            <a:r>
              <a:rPr lang="fr-FR" dirty="0" err="1" smtClean="0"/>
              <a:t>is</a:t>
            </a:r>
            <a:r>
              <a:rPr lang="fr-FR" dirty="0" smtClean="0"/>
              <a:t> not </a:t>
            </a:r>
            <a:r>
              <a:rPr lang="fr-FR" dirty="0" err="1" smtClean="0"/>
              <a:t>too</a:t>
            </a:r>
            <a:r>
              <a:rPr lang="fr-FR" dirty="0" smtClean="0"/>
              <a:t> large,</a:t>
            </a:r>
          </a:p>
          <a:p>
            <a:pPr lvl="1"/>
            <a:r>
              <a:rPr lang="fr-FR" dirty="0" smtClean="0"/>
              <a:t>The model </a:t>
            </a:r>
            <a:r>
              <a:rPr lang="fr-FR" dirty="0" err="1" smtClean="0"/>
              <a:t>resolution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fine </a:t>
            </a:r>
            <a:r>
              <a:rPr lang="fr-FR" dirty="0" err="1" smtClean="0"/>
              <a:t>enough</a:t>
            </a:r>
            <a:r>
              <a:rPr lang="en-US" dirty="0"/>
              <a:t> </a:t>
            </a:r>
            <a:r>
              <a:rPr lang="en-US" dirty="0" smtClean="0"/>
              <a:t>(especially the resolution of night-time boundary layer)</a:t>
            </a:r>
          </a:p>
          <a:p>
            <a:pPr marL="0" indent="0">
              <a:buNone/>
            </a:pPr>
            <a:r>
              <a:rPr lang="fr-FR" dirty="0" smtClean="0">
                <a:sym typeface="Wingdings" panose="05000000000000000000" pitchFamily="2" charset="2"/>
              </a:rPr>
              <a:t> In a first time </a:t>
            </a:r>
            <a:r>
              <a:rPr lang="fr-FR" dirty="0" err="1" smtClean="0">
                <a:sym typeface="Wingdings" panose="05000000000000000000" pitchFamily="2" charset="2"/>
              </a:rPr>
              <a:t>step</a:t>
            </a:r>
            <a:r>
              <a:rPr lang="fr-FR" dirty="0" smtClean="0">
                <a:sym typeface="Wingdings" panose="05000000000000000000" pitchFamily="2" charset="2"/>
              </a:rPr>
              <a:t>, </a:t>
            </a:r>
            <a:r>
              <a:rPr lang="fr-FR" dirty="0" err="1" smtClean="0">
                <a:sym typeface="Wingdings" panose="05000000000000000000" pitchFamily="2" charset="2"/>
              </a:rPr>
              <a:t>these</a:t>
            </a:r>
            <a:r>
              <a:rPr lang="fr-FR" dirty="0" smtClean="0">
                <a:sym typeface="Wingdings" panose="05000000000000000000" pitchFamily="2" charset="2"/>
              </a:rPr>
              <a:t> observations </a:t>
            </a:r>
            <a:r>
              <a:rPr lang="fr-FR" dirty="0" err="1" smtClean="0">
                <a:sym typeface="Wingdings" panose="05000000000000000000" pitchFamily="2" charset="2"/>
              </a:rPr>
              <a:t>may</a:t>
            </a:r>
            <a:r>
              <a:rPr lang="fr-FR" dirty="0" smtClean="0">
                <a:sym typeface="Wingdings" panose="05000000000000000000" pitchFamily="2" charset="2"/>
              </a:rPr>
              <a:t> help </a:t>
            </a:r>
            <a:r>
              <a:rPr lang="fr-FR" dirty="0" err="1" smtClean="0">
                <a:sym typeface="Wingdings" panose="05000000000000000000" pitchFamily="2" charset="2"/>
              </a:rPr>
              <a:t>better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characterize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methane</a:t>
            </a:r>
            <a:r>
              <a:rPr lang="fr-FR" dirty="0" smtClean="0">
                <a:sym typeface="Wingdings" panose="05000000000000000000" pitchFamily="2" charset="2"/>
              </a:rPr>
              <a:t> source signatures, </a:t>
            </a:r>
            <a:r>
              <a:rPr lang="fr-FR" dirty="0" err="1" smtClean="0">
                <a:sym typeface="Wingdings" panose="05000000000000000000" pitchFamily="2" charset="2"/>
              </a:rPr>
              <a:t>rather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than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methane</a:t>
            </a:r>
            <a:r>
              <a:rPr lang="fr-FR" dirty="0" smtClean="0">
                <a:sym typeface="Wingdings" panose="05000000000000000000" pitchFamily="2" charset="2"/>
              </a:rPr>
              <a:t> sources </a:t>
            </a:r>
            <a:r>
              <a:rPr lang="fr-FR" dirty="0" err="1" smtClean="0">
                <a:sym typeface="Wingdings" panose="05000000000000000000" pitchFamily="2" charset="2"/>
              </a:rPr>
              <a:t>themselves</a:t>
            </a:r>
            <a:r>
              <a:rPr lang="fr-FR" dirty="0" smtClean="0">
                <a:sym typeface="Wingdings" panose="05000000000000000000" pitchFamily="2" charset="2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648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07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800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214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</a:t>
            </a:r>
            <a:r>
              <a:rPr lang="fr-FR" baseline="30000" dirty="0"/>
              <a:t>13</a:t>
            </a:r>
            <a:r>
              <a:rPr lang="fr-FR" dirty="0"/>
              <a:t>C-CH</a:t>
            </a:r>
            <a:r>
              <a:rPr lang="fr-FR" baseline="-25000" dirty="0"/>
              <a:t>4</a:t>
            </a:r>
            <a:r>
              <a:rPr lang="fr-FR" dirty="0"/>
              <a:t> in the </a:t>
            </a:r>
            <a:r>
              <a:rPr lang="fr-FR" dirty="0" err="1"/>
              <a:t>InGOS</a:t>
            </a:r>
            <a:r>
              <a:rPr lang="fr-FR" dirty="0"/>
              <a:t> </a:t>
            </a:r>
            <a:r>
              <a:rPr lang="fr-FR" dirty="0" err="1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Objectives:</a:t>
            </a:r>
          </a:p>
          <a:p>
            <a:pPr lvl="1"/>
            <a:r>
              <a:rPr lang="en-US" dirty="0" smtClean="0"/>
              <a:t>Investigate the potential of </a:t>
            </a:r>
            <a:r>
              <a:rPr lang="en-US" dirty="0"/>
              <a:t>ICOS extension with high frequency δ</a:t>
            </a:r>
            <a:r>
              <a:rPr lang="en-US" baseline="30000" dirty="0"/>
              <a:t>13</a:t>
            </a:r>
            <a:r>
              <a:rPr lang="en-US" dirty="0"/>
              <a:t>C-CH</a:t>
            </a:r>
            <a:r>
              <a:rPr lang="en-US" baseline="-25000" dirty="0"/>
              <a:t>4</a:t>
            </a:r>
            <a:r>
              <a:rPr lang="en-US" dirty="0"/>
              <a:t> measurements.</a:t>
            </a:r>
          </a:p>
          <a:p>
            <a:pPr lvl="2"/>
            <a:r>
              <a:rPr lang="en-US" dirty="0" smtClean="0"/>
              <a:t>How useful δ</a:t>
            </a:r>
            <a:r>
              <a:rPr lang="en-US" baseline="30000" dirty="0" smtClean="0"/>
              <a:t>13</a:t>
            </a:r>
            <a:r>
              <a:rPr lang="en-US" dirty="0" smtClean="0"/>
              <a:t>C-CH</a:t>
            </a:r>
            <a:r>
              <a:rPr lang="en-US" baseline="-25000" dirty="0" smtClean="0"/>
              <a:t>4</a:t>
            </a:r>
            <a:r>
              <a:rPr lang="en-US" dirty="0" smtClean="0"/>
              <a:t> really is?</a:t>
            </a:r>
          </a:p>
          <a:p>
            <a:pPr lvl="2"/>
            <a:r>
              <a:rPr lang="en-US" dirty="0" smtClean="0"/>
              <a:t>Are the model and data precise enough?</a:t>
            </a:r>
          </a:p>
          <a:p>
            <a:r>
              <a:rPr lang="en-US" dirty="0" smtClean="0"/>
              <a:t>Tasks:</a:t>
            </a:r>
          </a:p>
          <a:p>
            <a:pPr lvl="1"/>
            <a:r>
              <a:rPr lang="en-US" dirty="0" smtClean="0"/>
              <a:t>Develop demonstration instrument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TM5 simulations of CH</a:t>
            </a:r>
            <a:r>
              <a:rPr lang="en-US" baseline="-25000" dirty="0" smtClean="0">
                <a:solidFill>
                  <a:srgbClr val="C00000"/>
                </a:solidFill>
              </a:rPr>
              <a:t>4 </a:t>
            </a:r>
            <a:r>
              <a:rPr lang="en-US" dirty="0" smtClean="0">
                <a:solidFill>
                  <a:srgbClr val="C00000"/>
                </a:solidFill>
              </a:rPr>
              <a:t>and </a:t>
            </a:r>
            <a:r>
              <a:rPr lang="en-US" dirty="0">
                <a:solidFill>
                  <a:srgbClr val="C00000"/>
                </a:solidFill>
              </a:rPr>
              <a:t>δ</a:t>
            </a:r>
            <a:r>
              <a:rPr lang="en-US" baseline="30000" dirty="0">
                <a:solidFill>
                  <a:srgbClr val="C00000"/>
                </a:solidFill>
              </a:rPr>
              <a:t>13</a:t>
            </a:r>
            <a:r>
              <a:rPr lang="en-US" dirty="0">
                <a:solidFill>
                  <a:srgbClr val="C00000"/>
                </a:solidFill>
              </a:rPr>
              <a:t>C-CH</a:t>
            </a:r>
            <a:r>
              <a:rPr lang="en-US" baseline="-25000" dirty="0">
                <a:solidFill>
                  <a:srgbClr val="C00000"/>
                </a:solidFill>
              </a:rPr>
              <a:t>4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to assess the potential contribution of European sources to the measurements, and the uncertainties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1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Why looking at d13C? CH4 budget </a:t>
            </a:r>
            <a:r>
              <a:rPr lang="en-US" dirty="0" err="1" smtClean="0"/>
              <a:t>underconstrained</a:t>
            </a:r>
            <a:r>
              <a:rPr lang="en-US" dirty="0" smtClean="0"/>
              <a:t> by observations</a:t>
            </a:r>
          </a:p>
          <a:p>
            <a:r>
              <a:rPr lang="en-US" dirty="0" smtClean="0"/>
              <a:t> Difficulties?</a:t>
            </a:r>
          </a:p>
          <a:p>
            <a:pPr lvl="1"/>
            <a:r>
              <a:rPr lang="en-US" dirty="0" smtClean="0"/>
              <a:t>Lack of observations:</a:t>
            </a:r>
          </a:p>
          <a:p>
            <a:pPr lvl="2"/>
            <a:r>
              <a:rPr lang="en-US" dirty="0" smtClean="0"/>
              <a:t>For point sources, high precision/frequency observations are required</a:t>
            </a:r>
          </a:p>
          <a:p>
            <a:pPr lvl="2"/>
            <a:r>
              <a:rPr lang="en-US" dirty="0" smtClean="0"/>
              <a:t>For global budget, a larger number of sites would be needed</a:t>
            </a:r>
          </a:p>
          <a:p>
            <a:pPr lvl="1"/>
            <a:r>
              <a:rPr lang="en-US" dirty="0" smtClean="0"/>
              <a:t>Uncertainties regarding the d13C signature of CH4 sources:</a:t>
            </a:r>
          </a:p>
          <a:p>
            <a:pPr lvl="2"/>
            <a:r>
              <a:rPr lang="en-US" dirty="0" smtClean="0"/>
              <a:t>Lack of measurements (wetlands, waste water, rice …)</a:t>
            </a:r>
          </a:p>
          <a:p>
            <a:pPr lvl="2"/>
            <a:r>
              <a:rPr lang="en-US" dirty="0" smtClean="0"/>
              <a:t>Variable signatures, in space and time (wetlands, fossil fuel sources)</a:t>
            </a:r>
          </a:p>
          <a:p>
            <a:pPr lvl="2"/>
            <a:r>
              <a:rPr lang="en-US" dirty="0" smtClean="0"/>
              <a:t>Uncertainties on some sinks (Cl)</a:t>
            </a:r>
          </a:p>
          <a:p>
            <a:pPr lvl="2"/>
            <a:r>
              <a:rPr lang="en-US" dirty="0" smtClean="0"/>
              <a:t>Availability of modelling tools</a:t>
            </a:r>
          </a:p>
          <a:p>
            <a:r>
              <a:rPr lang="en-US" dirty="0" smtClean="0"/>
              <a:t>d13C-CH4 in the </a:t>
            </a:r>
            <a:r>
              <a:rPr lang="en-US" dirty="0" err="1" smtClean="0"/>
              <a:t>InGOS</a:t>
            </a:r>
            <a:r>
              <a:rPr lang="en-US" dirty="0" smtClean="0"/>
              <a:t> project: what can we expect? What can we learn that we can’t learn from CH4 alone?</a:t>
            </a:r>
          </a:p>
          <a:p>
            <a:pPr lvl="1"/>
            <a:r>
              <a:rPr lang="en-US" dirty="0" smtClean="0"/>
              <a:t>Better resolution of individual sources, locally only</a:t>
            </a:r>
          </a:p>
          <a:p>
            <a:pPr lvl="1"/>
            <a:r>
              <a:rPr lang="en-US" dirty="0" smtClean="0"/>
              <a:t>Improve our </a:t>
            </a:r>
            <a:r>
              <a:rPr lang="en-US" dirty="0" err="1" smtClean="0"/>
              <a:t>undersanding</a:t>
            </a:r>
            <a:r>
              <a:rPr lang="en-US" dirty="0" smtClean="0"/>
              <a:t> of the source signatures, which can then be applied to other regions</a:t>
            </a:r>
          </a:p>
          <a:p>
            <a:r>
              <a:rPr lang="en-US" dirty="0" smtClean="0"/>
              <a:t>Work done:</a:t>
            </a:r>
          </a:p>
          <a:p>
            <a:pPr lvl="1"/>
            <a:r>
              <a:rPr lang="en-US" dirty="0" smtClean="0"/>
              <a:t>Forward modelling of CH4 and d13C-CH4, globally on 6x4 resolution, 1x1 resolution over Europe</a:t>
            </a:r>
          </a:p>
          <a:p>
            <a:pPr lvl="1"/>
            <a:r>
              <a:rPr lang="en-US" dirty="0" smtClean="0"/>
              <a:t>Sensitivity simulations to distinguish the influence of local and background sources, and verify which are distinguishable.</a:t>
            </a:r>
          </a:p>
          <a:p>
            <a:r>
              <a:rPr lang="en-US" dirty="0" smtClean="0"/>
              <a:t>Work to be done:</a:t>
            </a:r>
          </a:p>
          <a:p>
            <a:pPr lvl="1"/>
            <a:r>
              <a:rPr lang="en-US" dirty="0" err="1" smtClean="0"/>
              <a:t>Intercomparison</a:t>
            </a:r>
            <a:r>
              <a:rPr lang="en-US" dirty="0" smtClean="0"/>
              <a:t> with </a:t>
            </a:r>
            <a:r>
              <a:rPr lang="en-US" dirty="0" err="1" smtClean="0"/>
              <a:t>LMDz</a:t>
            </a:r>
            <a:r>
              <a:rPr lang="en-US" dirty="0" smtClean="0"/>
              <a:t>, to evaluate the impact of transport model errors\</a:t>
            </a:r>
          </a:p>
          <a:p>
            <a:pPr lvl="1"/>
            <a:r>
              <a:rPr lang="en-US" dirty="0" smtClean="0"/>
              <a:t>Full uncertainty analysis (propagation of source signature uncertainties to modelled values)</a:t>
            </a:r>
          </a:p>
          <a:p>
            <a:endParaRPr lang="en-US" dirty="0" smtClean="0"/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30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looking at CH4 isotopologues?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67" y="1719893"/>
            <a:ext cx="1735065" cy="115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105400"/>
            <a:ext cx="1766040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276600"/>
            <a:ext cx="2159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434" y="4876800"/>
            <a:ext cx="1662502" cy="124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762000"/>
            <a:ext cx="1821609" cy="136620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740" y="762000"/>
            <a:ext cx="2049311" cy="136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12060"/>
            <a:ext cx="213431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14" y="3679031"/>
            <a:ext cx="2139554" cy="142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204" y="5003006"/>
            <a:ext cx="2319618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69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looking at CH4 isotopologues?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67" y="1719893"/>
            <a:ext cx="1735065" cy="115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105400"/>
            <a:ext cx="1766040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276600"/>
            <a:ext cx="2159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434" y="4876800"/>
            <a:ext cx="1662502" cy="124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762000"/>
            <a:ext cx="1821609" cy="136620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740" y="762000"/>
            <a:ext cx="2049311" cy="136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12060"/>
            <a:ext cx="213431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14" y="3679031"/>
            <a:ext cx="2139554" cy="142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204" y="5003006"/>
            <a:ext cx="2319618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794"/>
            <a:ext cx="7620008" cy="5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looking at CH4 isotopologues?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2" y="685794"/>
            <a:ext cx="7315215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4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Uncertainties regarding the source signatures:</a:t>
            </a:r>
          </a:p>
          <a:p>
            <a:pPr lvl="1"/>
            <a:r>
              <a:rPr lang="en-US" dirty="0" smtClean="0"/>
              <a:t>Uncertainty on the absolute signature</a:t>
            </a:r>
          </a:p>
          <a:p>
            <a:pPr lvl="1"/>
            <a:r>
              <a:rPr lang="en-US" dirty="0" smtClean="0"/>
              <a:t>Is this signature constant in time? In space? Is there a seasonality?</a:t>
            </a:r>
          </a:p>
          <a:p>
            <a:r>
              <a:rPr lang="en-US" dirty="0" smtClean="0"/>
              <a:t>Measurement uncertainties:</a:t>
            </a:r>
          </a:p>
          <a:p>
            <a:pPr lvl="1"/>
            <a:r>
              <a:rPr lang="en-US" dirty="0" smtClean="0"/>
              <a:t>Typical measurement precision of 0.5 </a:t>
            </a:r>
            <a:r>
              <a:rPr lang="en-US" dirty="0" err="1" smtClean="0"/>
              <a:t>permil</a:t>
            </a:r>
            <a:endParaRPr lang="en-US" dirty="0" smtClean="0"/>
          </a:p>
          <a:p>
            <a:pPr lvl="1"/>
            <a:r>
              <a:rPr lang="en-US" dirty="0" smtClean="0"/>
              <a:t>Problems of calibration between different measurement labs</a:t>
            </a:r>
          </a:p>
          <a:p>
            <a:r>
              <a:rPr lang="en-US" dirty="0" smtClean="0"/>
              <a:t>Coverage</a:t>
            </a:r>
          </a:p>
          <a:p>
            <a:pPr lvl="1"/>
            <a:r>
              <a:rPr lang="en-US" dirty="0" smtClean="0"/>
              <a:t>Limited to background sites for the moment</a:t>
            </a:r>
          </a:p>
        </p:txBody>
      </p:sp>
    </p:spTree>
    <p:extLst>
      <p:ext uri="{BB962C8B-B14F-4D97-AF65-F5344CB8AC3E}">
        <p14:creationId xmlns:p14="http://schemas.microsoft.com/office/powerpoint/2010/main" val="351197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Instrument tools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921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Modelling</a:t>
            </a:r>
            <a:r>
              <a:rPr lang="en-US" dirty="0" smtClean="0"/>
              <a:t> tools and questions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TM5, global 6°x4° resolution, 1°x1° over Europe</a:t>
            </a:r>
          </a:p>
          <a:p>
            <a:r>
              <a:rPr lang="en-US" sz="2400" dirty="0" smtClean="0"/>
              <a:t>Research focus: How uncertainties affect our capacity to relate emissions to observations:</a:t>
            </a:r>
          </a:p>
          <a:p>
            <a:pPr lvl="1"/>
            <a:r>
              <a:rPr lang="en-US" sz="2000" dirty="0" smtClean="0"/>
              <a:t>Transport uncertainties estimated by comparison with LMDZ</a:t>
            </a:r>
            <a:endParaRPr lang="en-US" sz="2000" dirty="0"/>
          </a:p>
          <a:p>
            <a:pPr lvl="1"/>
            <a:r>
              <a:rPr lang="en-US" sz="2000" dirty="0" smtClean="0"/>
              <a:t>Sensitivity of the simulated observations to changes in the emission inventory:</a:t>
            </a:r>
            <a:endParaRPr lang="en-US" sz="1600" dirty="0" smtClean="0"/>
          </a:p>
          <a:p>
            <a:pPr lvl="2"/>
            <a:r>
              <a:rPr lang="en-US" sz="1800" dirty="0" smtClean="0"/>
              <a:t>Which fraction of the signal is explained by each single source of CH4?</a:t>
            </a:r>
          </a:p>
          <a:p>
            <a:pPr lvl="2"/>
            <a:r>
              <a:rPr lang="en-US" sz="1800" dirty="0" smtClean="0"/>
              <a:t>How does changing the model resolution affect our capacity to reproduce observations? How does the spatial resolution of emissions affect the simulated observations?</a:t>
            </a:r>
            <a:endParaRPr lang="en-US" sz="1800" dirty="0"/>
          </a:p>
          <a:p>
            <a:pPr lvl="2"/>
            <a:r>
              <a:rPr lang="en-US" sz="1800" dirty="0" smtClean="0"/>
              <a:t>How changes in the seasonal cycle of emissions map into </a:t>
            </a:r>
            <a:r>
              <a:rPr lang="en-US" sz="1800" dirty="0" err="1" smtClean="0"/>
              <a:t>modelled</a:t>
            </a:r>
            <a:r>
              <a:rPr lang="en-US" sz="1800" dirty="0" smtClean="0"/>
              <a:t> mixing-ratio and isotopic ratio of atmospheric CH4</a:t>
            </a:r>
          </a:p>
          <a:p>
            <a:pPr lvl="1"/>
            <a:r>
              <a:rPr lang="en-US" sz="2000" dirty="0" smtClean="0"/>
              <a:t>Importance of the network density and of the observation frequency</a:t>
            </a:r>
          </a:p>
          <a:p>
            <a:pPr lvl="2"/>
            <a:r>
              <a:rPr lang="en-US" sz="1600" dirty="0" smtClean="0"/>
              <a:t>Site-to-site variability</a:t>
            </a:r>
          </a:p>
          <a:p>
            <a:pPr lvl="2"/>
            <a:r>
              <a:rPr lang="en-US" sz="1600" dirty="0" smtClean="0"/>
              <a:t>Model-</a:t>
            </a:r>
            <a:r>
              <a:rPr lang="en-US" sz="1600" dirty="0" err="1" smtClean="0"/>
              <a:t>vs</a:t>
            </a:r>
            <a:r>
              <a:rPr lang="en-US" sz="1600" dirty="0" smtClean="0"/>
              <a:t>-</a:t>
            </a:r>
            <a:r>
              <a:rPr lang="en-US" sz="1600" dirty="0" err="1" smtClean="0"/>
              <a:t>obs</a:t>
            </a:r>
            <a:r>
              <a:rPr lang="en-US" sz="1600" dirty="0" smtClean="0"/>
              <a:t> daily and weekly variability</a:t>
            </a:r>
          </a:p>
        </p:txBody>
      </p:sp>
    </p:spTree>
    <p:extLst>
      <p:ext uri="{BB962C8B-B14F-4D97-AF65-F5344CB8AC3E}">
        <p14:creationId xmlns:p14="http://schemas.microsoft.com/office/powerpoint/2010/main" val="103756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Base scenario (description)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Table with source strengths and signatures</a:t>
            </a:r>
          </a:p>
          <a:p>
            <a:r>
              <a:rPr lang="en-US" dirty="0" smtClean="0"/>
              <a:t>Map of emissions and of isotopic signatures</a:t>
            </a:r>
          </a:p>
          <a:p>
            <a:r>
              <a:rPr lang="en-US" dirty="0" smtClean="0"/>
              <a:t>Initialization method</a:t>
            </a:r>
          </a:p>
          <a:p>
            <a:r>
              <a:rPr lang="en-US" dirty="0"/>
              <a:t>S</a:t>
            </a:r>
            <a:r>
              <a:rPr lang="en-US" dirty="0" smtClean="0"/>
              <a:t>inks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205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Base scenario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Fit at stations (statistical)</a:t>
            </a:r>
          </a:p>
          <a:p>
            <a:r>
              <a:rPr lang="en-US" dirty="0" smtClean="0"/>
              <a:t>Some background sites</a:t>
            </a:r>
          </a:p>
          <a:p>
            <a:r>
              <a:rPr lang="en-US" dirty="0" smtClean="0"/>
              <a:t>A few example sites from the </a:t>
            </a:r>
            <a:r>
              <a:rPr lang="en-US" dirty="0" err="1" smtClean="0"/>
              <a:t>InGOS</a:t>
            </a:r>
            <a:r>
              <a:rPr lang="en-US" dirty="0" smtClean="0"/>
              <a:t> network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54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Importance of transport model errors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 of surface mixing-ratio and isotopic ratio differences</a:t>
            </a:r>
          </a:p>
          <a:p>
            <a:r>
              <a:rPr lang="en-US" dirty="0" smtClean="0"/>
              <a:t>Differences at sites from the </a:t>
            </a:r>
            <a:r>
              <a:rPr lang="en-US" dirty="0" err="1" smtClean="0"/>
              <a:t>InGOS</a:t>
            </a:r>
            <a:r>
              <a:rPr lang="en-US" dirty="0" smtClean="0"/>
              <a:t> network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083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looking at δ</a:t>
            </a:r>
            <a:r>
              <a:rPr lang="en-US" baseline="30000" dirty="0" smtClean="0"/>
              <a:t>13</a:t>
            </a:r>
            <a:r>
              <a:rPr lang="en-US" dirty="0" smtClean="0"/>
              <a:t>C-CH</a:t>
            </a:r>
            <a:r>
              <a:rPr lang="en-US" baseline="-25000" dirty="0" smtClean="0"/>
              <a:t>4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2895600" cy="222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"/>
          <a:stretch/>
        </p:blipFill>
        <p:spPr bwMode="auto">
          <a:xfrm>
            <a:off x="76200" y="2895600"/>
            <a:ext cx="292293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200400" y="1332177"/>
            <a:ext cx="5911868" cy="3697023"/>
            <a:chOff x="228600" y="762000"/>
            <a:chExt cx="8883668" cy="555545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838200"/>
              <a:ext cx="1828800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867" y="1719893"/>
              <a:ext cx="1735065" cy="1155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1" y="5105400"/>
              <a:ext cx="1766040" cy="1109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1" y="3276600"/>
              <a:ext cx="2159000" cy="129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434" y="4876800"/>
              <a:ext cx="1662502" cy="1246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Imag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762000"/>
              <a:ext cx="1821609" cy="1366207"/>
            </a:xfrm>
            <a:prstGeom prst="rect">
              <a:avLst/>
            </a:prstGeom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740" y="762000"/>
              <a:ext cx="2049311" cy="1366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2312060"/>
              <a:ext cx="2134314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714" y="3679031"/>
              <a:ext cx="2139554" cy="1426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204" y="5003006"/>
              <a:ext cx="2319618" cy="131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200401" y="5449669"/>
            <a:ext cx="591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Good observational constraint on the total CH4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Poor constraint on the source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58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looking at δ</a:t>
            </a:r>
            <a:r>
              <a:rPr lang="en-US" baseline="30000" dirty="0" smtClean="0"/>
              <a:t>13</a:t>
            </a:r>
            <a:r>
              <a:rPr lang="en-US" dirty="0" smtClean="0"/>
              <a:t>C-CH</a:t>
            </a:r>
            <a:r>
              <a:rPr lang="en-US" baseline="-25000" dirty="0" smtClean="0"/>
              <a:t>4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20" name="Content Placeholder 3" descr="total_emis.png"/>
          <p:cNvPicPr>
            <a:picLocks noChangeAspect="1"/>
          </p:cNvPicPr>
          <p:nvPr/>
        </p:nvPicPr>
        <p:blipFill>
          <a:blip r:embed="rId2"/>
          <a:srcRect t="-3540" b="-3540"/>
          <a:stretch>
            <a:fillRect/>
          </a:stretch>
        </p:blipFill>
        <p:spPr>
          <a:xfrm>
            <a:off x="226530" y="685800"/>
            <a:ext cx="4415919" cy="2428586"/>
          </a:xfrm>
          <a:prstGeom prst="rect">
            <a:avLst/>
          </a:prstGeom>
        </p:spPr>
      </p:pic>
      <p:pic>
        <p:nvPicPr>
          <p:cNvPr id="21" name="Picture 20" descr="mean_d13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69814"/>
            <a:ext cx="4401044" cy="22605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6600"/>
            <a:ext cx="8229600" cy="3429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Patterns of CH4 and d13C-CH4 differ significantly </a:t>
            </a:r>
            <a:r>
              <a:rPr lang="en-US" dirty="0" smtClean="0">
                <a:sym typeface="Wingdings" panose="05000000000000000000" pitchFamily="2" charset="2"/>
              </a:rPr>
              <a:t> potentially useful information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Methodology:</a:t>
            </a:r>
          </a:p>
          <a:p>
            <a:pPr lvl="1"/>
            <a:r>
              <a:rPr lang="en-US" dirty="0"/>
              <a:t>Build a CH4 sources/sinks budget, and attribute their isotopic signatures</a:t>
            </a:r>
          </a:p>
          <a:p>
            <a:pPr lvl="1"/>
            <a:r>
              <a:rPr lang="en-US" dirty="0"/>
              <a:t>Generate a base simulation</a:t>
            </a:r>
          </a:p>
          <a:p>
            <a:pPr lvl="1"/>
            <a:r>
              <a:rPr lang="en-US" dirty="0" smtClean="0"/>
              <a:t>Perform sensitivity </a:t>
            </a:r>
            <a:r>
              <a:rPr lang="en-US" dirty="0"/>
              <a:t>simulations</a:t>
            </a:r>
          </a:p>
          <a:p>
            <a:pPr lvl="2"/>
            <a:r>
              <a:rPr lang="en-US" dirty="0"/>
              <a:t>No emissions in Europe (evaluate the background)</a:t>
            </a:r>
          </a:p>
          <a:p>
            <a:pPr lvl="2"/>
            <a:r>
              <a:rPr lang="en-US" dirty="0"/>
              <a:t>Only anthropic or only natural emissions</a:t>
            </a:r>
          </a:p>
          <a:p>
            <a:pPr lvl="2"/>
            <a:r>
              <a:rPr lang="en-US" dirty="0"/>
              <a:t>Switch off one single source at a time</a:t>
            </a:r>
          </a:p>
          <a:p>
            <a:pPr lvl="1"/>
            <a:r>
              <a:rPr lang="en-US" dirty="0"/>
              <a:t>Uncertainty estimation</a:t>
            </a:r>
          </a:p>
          <a:p>
            <a:pPr lvl="2"/>
            <a:r>
              <a:rPr lang="en-US" dirty="0" err="1"/>
              <a:t>Intercomparison</a:t>
            </a:r>
            <a:r>
              <a:rPr lang="en-US" dirty="0"/>
              <a:t> with </a:t>
            </a:r>
            <a:r>
              <a:rPr lang="en-US" dirty="0" err="1"/>
              <a:t>LMDz</a:t>
            </a:r>
            <a:r>
              <a:rPr lang="en-US" dirty="0"/>
              <a:t> (transport model errors)</a:t>
            </a:r>
          </a:p>
          <a:p>
            <a:pPr lvl="2"/>
            <a:r>
              <a:rPr lang="en-US" dirty="0"/>
              <a:t>Propagation of uncertainties in source signatures to modelled mixing and isotopic ratios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4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Base CH4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16763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Anthropogenic sources: EDGAR4.2FT</a:t>
            </a:r>
          </a:p>
          <a:p>
            <a:r>
              <a:rPr lang="en-US" dirty="0" smtClean="0"/>
              <a:t>Natural wetland emissions: LPG-</a:t>
            </a:r>
            <a:r>
              <a:rPr lang="en-US" dirty="0" err="1" smtClean="0"/>
              <a:t>WhyMe</a:t>
            </a:r>
            <a:endParaRPr lang="en-US" dirty="0" smtClean="0"/>
          </a:p>
          <a:p>
            <a:r>
              <a:rPr lang="en-US" dirty="0" smtClean="0"/>
              <a:t>Geologic emissions: GLOGOSS database + scaling to 40 TgCH4/year</a:t>
            </a:r>
          </a:p>
          <a:p>
            <a:r>
              <a:rPr lang="en-US" dirty="0" smtClean="0"/>
              <a:t>+ minor sources (termites, wild animals …)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438400"/>
            <a:ext cx="4495800" cy="337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932" y="2438400"/>
            <a:ext cx="4478068" cy="335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57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Base CH4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16763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Anthropogenic sources: EDGAR4.2FT</a:t>
            </a:r>
          </a:p>
          <a:p>
            <a:r>
              <a:rPr lang="en-US" dirty="0" smtClean="0"/>
              <a:t>Natural wetland emissions: LPG-</a:t>
            </a:r>
            <a:r>
              <a:rPr lang="en-US" dirty="0" err="1" smtClean="0"/>
              <a:t>WhyMe</a:t>
            </a:r>
            <a:endParaRPr lang="en-US" dirty="0" smtClean="0"/>
          </a:p>
          <a:p>
            <a:r>
              <a:rPr lang="en-US" dirty="0" smtClean="0"/>
              <a:t>Geologic emissions: GLOGOSS database + scaling to 40 TgCH4/year</a:t>
            </a:r>
          </a:p>
          <a:p>
            <a:r>
              <a:rPr lang="en-US" dirty="0" smtClean="0"/>
              <a:t>+ minor sources (termites, wild animals …)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438400"/>
            <a:ext cx="4495800" cy="337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uillaume\hubic\ingos\emis-ingos-eur100x100-glbsca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32" y="2438400"/>
            <a:ext cx="4478068" cy="335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6031468"/>
            <a:ext cx="7772400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Can we distinguish the (individual) European CH4 sources from the background?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3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d13C source 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Well known (±2‰):</a:t>
            </a:r>
          </a:p>
          <a:p>
            <a:pPr lvl="1"/>
            <a:r>
              <a:rPr lang="en-US" dirty="0" smtClean="0"/>
              <a:t>Wetlands</a:t>
            </a:r>
          </a:p>
          <a:p>
            <a:pPr lvl="1"/>
            <a:r>
              <a:rPr lang="en-US" dirty="0" smtClean="0"/>
              <a:t>Biomass burning</a:t>
            </a:r>
          </a:p>
          <a:p>
            <a:pPr lvl="1"/>
            <a:r>
              <a:rPr lang="en-US" dirty="0" smtClean="0"/>
              <a:t>Enteric fermentation/manure</a:t>
            </a:r>
          </a:p>
          <a:p>
            <a:pPr lvl="1"/>
            <a:r>
              <a:rPr lang="en-US" dirty="0" smtClean="0"/>
              <a:t>Oil and Gas</a:t>
            </a:r>
          </a:p>
          <a:p>
            <a:r>
              <a:rPr lang="en-US" dirty="0" smtClean="0"/>
              <a:t>Less well known (±4‰):</a:t>
            </a:r>
          </a:p>
          <a:p>
            <a:pPr lvl="1"/>
            <a:r>
              <a:rPr lang="en-US" dirty="0" smtClean="0"/>
              <a:t>Rice</a:t>
            </a:r>
          </a:p>
          <a:p>
            <a:pPr lvl="1"/>
            <a:r>
              <a:rPr lang="en-US" dirty="0" smtClean="0"/>
              <a:t>Geology</a:t>
            </a:r>
          </a:p>
          <a:p>
            <a:pPr lvl="1"/>
            <a:r>
              <a:rPr lang="en-US" dirty="0" smtClean="0"/>
              <a:t>Termites</a:t>
            </a:r>
          </a:p>
          <a:p>
            <a:pPr lvl="1"/>
            <a:r>
              <a:rPr lang="en-US" dirty="0" smtClean="0"/>
              <a:t>Landfills</a:t>
            </a:r>
          </a:p>
          <a:p>
            <a:pPr lvl="1"/>
            <a:r>
              <a:rPr lang="en-US" dirty="0" smtClean="0"/>
              <a:t>Coal</a:t>
            </a:r>
          </a:p>
          <a:p>
            <a:r>
              <a:rPr lang="en-US" dirty="0" smtClean="0"/>
              <a:t>Poorly known (±6‰):</a:t>
            </a:r>
          </a:p>
          <a:p>
            <a:pPr lvl="1"/>
            <a:r>
              <a:rPr lang="en-US" dirty="0" smtClean="0"/>
              <a:t>Waste water treatment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287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Base CH4 budget: source signatures</a:t>
            </a:r>
            <a:endParaRPr lang="en-US" dirty="0"/>
          </a:p>
        </p:txBody>
      </p:sp>
      <p:pic>
        <p:nvPicPr>
          <p:cNvPr id="4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2" y="685794"/>
            <a:ext cx="7315215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-ima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16660</TotalTime>
  <Words>1173</Words>
  <Application>Microsoft Office PowerPoint</Application>
  <PresentationFormat>On-screen Show (4:3)</PresentationFormat>
  <Paragraphs>165</Paragraphs>
  <Slides>39</Slides>
  <Notes>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template-imau</vt:lpstr>
      <vt:lpstr>Atmospheric modeling of the δ13C-CH4 variability at European measurement sites </vt:lpstr>
      <vt:lpstr>δ13C-CH4 in the InGOS project</vt:lpstr>
      <vt:lpstr>δ13C-CH4 in the InGOS project</vt:lpstr>
      <vt:lpstr>Why looking at δ13C-CH4?</vt:lpstr>
      <vt:lpstr>Why looking at δ13C-CH4?</vt:lpstr>
      <vt:lpstr>Base CH4 budget</vt:lpstr>
      <vt:lpstr>Base CH4 budget</vt:lpstr>
      <vt:lpstr>d13C source signatures</vt:lpstr>
      <vt:lpstr>Base CH4 budget: source signatures</vt:lpstr>
      <vt:lpstr>TM5 model</vt:lpstr>
      <vt:lpstr>TM5 model</vt:lpstr>
      <vt:lpstr>TM5 model</vt:lpstr>
      <vt:lpstr>Measurement sites </vt:lpstr>
      <vt:lpstr>Results: base scenario</vt:lpstr>
      <vt:lpstr>Cabauw tower</vt:lpstr>
      <vt:lpstr>Preliminary observations in Utrecht</vt:lpstr>
      <vt:lpstr>Base scenario</vt:lpstr>
      <vt:lpstr>Base scenario</vt:lpstr>
      <vt:lpstr>Source attribution</vt:lpstr>
      <vt:lpstr>Source attribution: natural vs. anthropogenic</vt:lpstr>
      <vt:lpstr>Source attribution: anthropogenic sources</vt:lpstr>
      <vt:lpstr>Source attribution: anthropogenic sources (winter)</vt:lpstr>
      <vt:lpstr>Source attribution: other locations</vt:lpstr>
      <vt:lpstr>Daytime observations</vt:lpstr>
      <vt:lpstr>To be done</vt:lpstr>
      <vt:lpstr>Conclusions</vt:lpstr>
      <vt:lpstr>PowerPoint Presentation</vt:lpstr>
      <vt:lpstr>PowerPoint Presentation</vt:lpstr>
      <vt:lpstr>PowerPoint Presentation</vt:lpstr>
      <vt:lpstr>Outline</vt:lpstr>
      <vt:lpstr>Why looking at CH4 isotopologues?</vt:lpstr>
      <vt:lpstr>Why looking at CH4 isotopologues?</vt:lpstr>
      <vt:lpstr>Why looking at CH4 isotopologues?</vt:lpstr>
      <vt:lpstr>Challenges</vt:lpstr>
      <vt:lpstr>Instrument tools</vt:lpstr>
      <vt:lpstr>Modelling tools and questions</vt:lpstr>
      <vt:lpstr>Base scenario (description)</vt:lpstr>
      <vt:lpstr>Base scenario</vt:lpstr>
      <vt:lpstr>Importance of transport model errors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
ésentation PowerPoint</dc:title>
  <dc:creator>gm</dc:creator>
  <cp:lastModifiedBy>Guillaume</cp:lastModifiedBy>
  <cp:revision>151</cp:revision>
  <dcterms:created xsi:type="dcterms:W3CDTF">2014-06-11T13:02:39Z</dcterms:created>
  <dcterms:modified xsi:type="dcterms:W3CDTF">2014-10-21T04:24:14Z</dcterms:modified>
</cp:coreProperties>
</file>