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27"/>
  </p:notesMasterIdLst>
  <p:sldIdLst>
    <p:sldId id="256" r:id="rId6"/>
    <p:sldId id="279" r:id="rId7"/>
    <p:sldId id="262" r:id="rId8"/>
    <p:sldId id="258" r:id="rId9"/>
    <p:sldId id="266" r:id="rId10"/>
    <p:sldId id="289" r:id="rId11"/>
    <p:sldId id="293" r:id="rId12"/>
    <p:sldId id="290" r:id="rId13"/>
    <p:sldId id="294" r:id="rId14"/>
    <p:sldId id="292" r:id="rId15"/>
    <p:sldId id="295" r:id="rId16"/>
    <p:sldId id="280" r:id="rId17"/>
    <p:sldId id="278" r:id="rId18"/>
    <p:sldId id="282" r:id="rId19"/>
    <p:sldId id="281" r:id="rId20"/>
    <p:sldId id="283" r:id="rId21"/>
    <p:sldId id="284" r:id="rId22"/>
    <p:sldId id="285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9933"/>
    <a:srgbClr val="FFFFFF"/>
    <a:srgbClr val="66FF33"/>
    <a:srgbClr val="8F923B"/>
    <a:srgbClr val="8E8F33"/>
    <a:srgbClr val="8C8D20"/>
    <a:srgbClr val="0066FF"/>
    <a:srgbClr val="0033FF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89" autoAdjust="0"/>
  </p:normalViewPr>
  <p:slideViewPr>
    <p:cSldViewPr snapToGrid="0" snapToObjects="1">
      <p:cViewPr>
        <p:scale>
          <a:sx n="85" d="100"/>
          <a:sy n="85" d="100"/>
        </p:scale>
        <p:origin x="-1192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26739-5096-CE4D-904F-48BC52683E10}" type="datetimeFigureOut">
              <a:rPr lang="it-IT" smtClean="0"/>
              <a:t>12.02.15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E2168-9D0D-9B4F-88A5-CD52B84E1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2D8CD-96EA-DC4B-A433-7984A286AFB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274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Secondo </a:t>
            </a:r>
            <a:r>
              <a:rPr lang="it-IT" dirty="0" err="1" smtClean="0"/>
              <a:t>edgar</a:t>
            </a:r>
            <a:r>
              <a:rPr lang="it-IT" dirty="0" smtClean="0"/>
              <a:t> viene emesso solo da: Germania, Spagna, Repubblica</a:t>
            </a:r>
            <a:r>
              <a:rPr lang="it-IT" baseline="0" dirty="0" smtClean="0"/>
              <a:t> ceca e Slovacchia</a:t>
            </a:r>
          </a:p>
          <a:p>
            <a:r>
              <a:rPr lang="it-IT" dirty="0" smtClean="0"/>
              <a:t>Secondo UNFCCC è emesso anche</a:t>
            </a:r>
            <a:r>
              <a:rPr lang="it-IT" baseline="0" dirty="0" smtClean="0"/>
              <a:t> da Polonia, Lituania, Croazia, Ungheria.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212E9-2E6F-4F32-8B96-2FDDB907F0CA}" type="slidenum">
              <a:rPr lang="it-IT" smtClean="0"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UNFCCC</a:t>
            </a:r>
            <a:r>
              <a:rPr lang="it-IT" baseline="0" dirty="0" smtClean="0"/>
              <a:t> ha dati di emissione solo per Repubblica Ceca e Francia. </a:t>
            </a:r>
          </a:p>
          <a:p>
            <a:r>
              <a:rPr lang="it-IT" baseline="0" dirty="0" smtClean="0"/>
              <a:t>Secondo Edgar emettono tutti i paesi europei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212E9-2E6F-4F32-8B96-2FDDB907F0CA}" type="slidenum">
              <a:rPr lang="it-IT" smtClean="0"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Basando la stima delle emissioni con una stazione in meno si commettono errori al massimo del ± 20% circa. </a:t>
            </a:r>
          </a:p>
          <a:p>
            <a:r>
              <a:rPr lang="it-IT" dirty="0" smtClean="0"/>
              <a:t>Curioso il caso di MHD: quando lo togliamo commettiamo una sovrastima sistematica per ogni composto. </a:t>
            </a:r>
          </a:p>
          <a:p>
            <a:r>
              <a:rPr lang="it-IT" dirty="0" smtClean="0"/>
              <a:t>Forse perché (dopo ZEP)</a:t>
            </a:r>
            <a:r>
              <a:rPr lang="it-IT" baseline="0" dirty="0" smtClean="0"/>
              <a:t> è il segnale con meno </a:t>
            </a:r>
            <a:r>
              <a:rPr lang="it-IT" baseline="0" dirty="0" err="1" smtClean="0"/>
              <a:t>spikes</a:t>
            </a:r>
            <a:r>
              <a:rPr lang="it-IT" baseline="0" dirty="0" smtClean="0"/>
              <a:t> e quando è presente “pulisce” il dominio. Dovrebbe accadere anche con ZEP, ma forse non ha abbastanza sensitività nel dominio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212E9-2E6F-4F32-8B96-2FDDB907F0CA}" type="slidenum">
              <a:rPr lang="it-IT" smtClean="0"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Inserire tabella</a:t>
            </a:r>
            <a:r>
              <a:rPr lang="it-IT" baseline="0" dirty="0" smtClean="0"/>
              <a:t> con </a:t>
            </a:r>
            <a:r>
              <a:rPr lang="it-IT" baseline="0" dirty="0" err="1" smtClean="0"/>
              <a:t>diff</a:t>
            </a:r>
            <a:r>
              <a:rPr lang="it-IT" baseline="0" dirty="0" smtClean="0"/>
              <a:t> percentuali tra i due data set.</a:t>
            </a:r>
          </a:p>
          <a:p>
            <a:r>
              <a:rPr lang="it-IT" baseline="0" dirty="0" smtClean="0"/>
              <a:t>Inserire grafici istogramma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5CFE-B5BD-4F0C-869F-2886C111E05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295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Casi più importanti:</a:t>
            </a:r>
          </a:p>
          <a:p>
            <a:r>
              <a:rPr lang="it-IT" dirty="0" smtClean="0"/>
              <a:t>HFC-245fa: A priori c’è una</a:t>
            </a:r>
            <a:r>
              <a:rPr lang="it-IT" baseline="0" dirty="0" smtClean="0"/>
              <a:t> differenza di 3 ordini di grandezza, a posteriori c’è un differenza di un solo ordine di grandezza.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HFC-227ea: A priori c’è una</a:t>
            </a:r>
            <a:r>
              <a:rPr lang="it-IT" baseline="0" dirty="0" smtClean="0"/>
              <a:t> differenza di quasi un ordine di grandezza, a posteriori c’è una differenza di meno di un fattore 2 (94%).</a:t>
            </a:r>
          </a:p>
          <a:p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212E9-2E6F-4F32-8B96-2FDDB907F0CA}" type="slidenum">
              <a:rPr lang="it-IT" smtClean="0"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Inserire istogramma</a:t>
            </a:r>
            <a:r>
              <a:rPr lang="it-IT" baseline="0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15CFE-B5BD-4F0C-869F-2886C111E05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444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Nota: Edgar 4.2 fornisce dati fino al 2008. Noi li abbiamo estrapolati linearmente fino</a:t>
            </a:r>
            <a:r>
              <a:rPr lang="it-IT" baseline="0" dirty="0" smtClean="0"/>
              <a:t> al 2012 per poter fare il confronto. L’estrapolazione è stata fatta basandosi sui dati dal 1998 al 2008.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212E9-2E6F-4F32-8B96-2FDDB907F0CA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Per il 152a</a:t>
            </a:r>
            <a:r>
              <a:rPr lang="it-IT" baseline="0" dirty="0" smtClean="0"/>
              <a:t> </a:t>
            </a:r>
            <a:r>
              <a:rPr lang="it-IT" dirty="0" smtClean="0"/>
              <a:t>L’UNFCCC non ha dati di emissione per l’</a:t>
            </a:r>
            <a:r>
              <a:rPr lang="it-IT" dirty="0" err="1" smtClean="0"/>
              <a:t>italia</a:t>
            </a:r>
            <a:r>
              <a:rPr lang="it-IT" dirty="0" smtClean="0"/>
              <a:t>, l’</a:t>
            </a:r>
            <a:r>
              <a:rPr lang="it-IT" dirty="0" err="1" smtClean="0"/>
              <a:t>austria</a:t>
            </a:r>
            <a:r>
              <a:rPr lang="it-IT" dirty="0" smtClean="0"/>
              <a:t>, la </a:t>
            </a:r>
            <a:r>
              <a:rPr lang="it-IT" dirty="0" err="1" smtClean="0"/>
              <a:t>romania</a:t>
            </a:r>
            <a:r>
              <a:rPr lang="it-IT" dirty="0" smtClean="0"/>
              <a:t> e</a:t>
            </a:r>
            <a:r>
              <a:rPr lang="it-IT" baseline="0" dirty="0" smtClean="0"/>
              <a:t> la </a:t>
            </a:r>
            <a:r>
              <a:rPr lang="it-IT" baseline="0" dirty="0" err="1" smtClean="0"/>
              <a:t>slovenia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212E9-2E6F-4F32-8B96-2FDDB907F0CA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stima delle emissioni inizia da quando abbiamo almeno</a:t>
            </a:r>
            <a:r>
              <a:rPr lang="it-IT" baseline="0" dirty="0" smtClean="0"/>
              <a:t> due stazioni.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212E9-2E6F-4F32-8B96-2FDDB907F0CA}" type="slidenum">
              <a:rPr lang="it-IT" smtClean="0"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Qui dobbiamo stare attenti: per 227ea e per</a:t>
            </a:r>
            <a:r>
              <a:rPr lang="it-IT" baseline="0" dirty="0" smtClean="0"/>
              <a:t> il</a:t>
            </a:r>
            <a:r>
              <a:rPr lang="it-IT" dirty="0" smtClean="0"/>
              <a:t> 245fa </a:t>
            </a:r>
            <a:r>
              <a:rPr lang="it-IT" dirty="0" err="1" smtClean="0"/>
              <a:t>francesco</a:t>
            </a:r>
            <a:r>
              <a:rPr lang="it-IT" dirty="0" smtClean="0"/>
              <a:t> ha iniziato</a:t>
            </a:r>
            <a:r>
              <a:rPr lang="it-IT" baseline="0" dirty="0" smtClean="0"/>
              <a:t> la stima delle emissioni dal 2006 anche se abbiamo JFJ e MHD per i soli ultimi 3 mesi.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212E9-2E6F-4F32-8B96-2FDDB907F0CA}" type="slidenum">
              <a:rPr lang="it-IT" smtClean="0"/>
              <a:t>18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21F6-B9B0-204F-9AD5-1386EE7B14A4}" type="datetimeFigureOut">
              <a:rPr lang="it-IT" smtClean="0"/>
              <a:t>12.02.15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F27B-98AA-F343-A5D9-28BBECE0D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46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21F6-B9B0-204F-9AD5-1386EE7B14A4}" type="datetimeFigureOut">
              <a:rPr lang="it-IT" smtClean="0"/>
              <a:t>12.02.15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F27B-98AA-F343-A5D9-28BBECE0D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7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21F6-B9B0-204F-9AD5-1386EE7B14A4}" type="datetimeFigureOut">
              <a:rPr lang="it-IT" smtClean="0"/>
              <a:t>12.02.15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F27B-98AA-F343-A5D9-28BBECE0D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34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E32-E5F4-744A-98F0-3EE36EEC3231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BE95-203A-B142-B775-BF1BE28DA40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6229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E32-E5F4-744A-98F0-3EE36EEC3231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BE95-203A-B142-B775-BF1BE28DA40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82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E32-E5F4-744A-98F0-3EE36EEC3231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BE95-203A-B142-B775-BF1BE28DA40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52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E32-E5F4-744A-98F0-3EE36EEC3231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BE95-203A-B142-B775-BF1BE28DA40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279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E32-E5F4-744A-98F0-3EE36EEC3231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BE95-203A-B142-B775-BF1BE28DA40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9288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E32-E5F4-744A-98F0-3EE36EEC3231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BE95-203A-B142-B775-BF1BE28DA40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7365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E32-E5F4-744A-98F0-3EE36EEC3231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BE95-203A-B142-B775-BF1BE28DA40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4534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E32-E5F4-744A-98F0-3EE36EEC3231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BE95-203A-B142-B775-BF1BE28DA40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16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21F6-B9B0-204F-9AD5-1386EE7B14A4}" type="datetimeFigureOut">
              <a:rPr lang="it-IT" smtClean="0"/>
              <a:t>12.02.15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F27B-98AA-F343-A5D9-28BBECE0D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990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E32-E5F4-744A-98F0-3EE36EEC3231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BE95-203A-B142-B775-BF1BE28DA40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7853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E32-E5F4-744A-98F0-3EE36EEC3231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BE95-203A-B142-B775-BF1BE28DA40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286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7E32-E5F4-744A-98F0-3EE36EEC3231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BE95-203A-B142-B775-BF1BE28DA40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5568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172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178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567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8361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71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127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82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21F6-B9B0-204F-9AD5-1386EE7B14A4}" type="datetimeFigureOut">
              <a:rPr lang="it-IT" smtClean="0"/>
              <a:t>12.02.15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F27B-98AA-F343-A5D9-28BBECE0D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40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1432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02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995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2792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890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9146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550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181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8311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059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21F6-B9B0-204F-9AD5-1386EE7B14A4}" type="datetimeFigureOut">
              <a:rPr lang="it-IT" smtClean="0"/>
              <a:t>12.02.15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F27B-98AA-F343-A5D9-28BBECE0D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08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601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0510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68771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186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3408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004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94618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6224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6159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119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21F6-B9B0-204F-9AD5-1386EE7B14A4}" type="datetimeFigureOut">
              <a:rPr lang="it-IT" smtClean="0"/>
              <a:t>12.02.15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F27B-98AA-F343-A5D9-28BBECE0D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4240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19620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5972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074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5808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33528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32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21F6-B9B0-204F-9AD5-1386EE7B14A4}" type="datetimeFigureOut">
              <a:rPr lang="it-IT" smtClean="0"/>
              <a:t>12.02.15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F27B-98AA-F343-A5D9-28BBECE0D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79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21F6-B9B0-204F-9AD5-1386EE7B14A4}" type="datetimeFigureOut">
              <a:rPr lang="it-IT" smtClean="0"/>
              <a:t>12.02.15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F27B-98AA-F343-A5D9-28BBECE0D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0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21F6-B9B0-204F-9AD5-1386EE7B14A4}" type="datetimeFigureOut">
              <a:rPr lang="it-IT" smtClean="0"/>
              <a:t>12.02.15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F27B-98AA-F343-A5D9-28BBECE0D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9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21F6-B9B0-204F-9AD5-1386EE7B14A4}" type="datetimeFigureOut">
              <a:rPr lang="it-IT" smtClean="0"/>
              <a:t>12.02.15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F27B-98AA-F343-A5D9-28BBECE0D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00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921F6-B9B0-204F-9AD5-1386EE7B14A4}" type="datetimeFigureOut">
              <a:rPr lang="it-IT" smtClean="0"/>
              <a:t>12.02.15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2F27B-98AA-F343-A5D9-28BBECE0D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455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87E32-E5F4-744A-98F0-3EE36EEC3231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12.02.15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FBE95-203A-B142-B775-BF1BE28DA40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32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53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0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20098ED-789A-49E1-B924-A94C87E7FA0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12.02.15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24B234-D5F9-4BEE-81F1-F1297697E14B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5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jpeg"/><Relationship Id="rId7" Type="http://schemas.openxmlformats.org/officeDocument/2006/relationships/image" Target="../media/image24.jp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14.pn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jpe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29.png"/><Relationship Id="rId6" Type="http://schemas.openxmlformats.org/officeDocument/2006/relationships/image" Target="../media/image42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34.jpeg"/><Relationship Id="rId7" Type="http://schemas.openxmlformats.org/officeDocument/2006/relationships/image" Target="../media/image24.jp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5" Type="http://schemas.openxmlformats.org/officeDocument/2006/relationships/image" Target="../media/image10.gif"/><Relationship Id="rId6" Type="http://schemas.openxmlformats.org/officeDocument/2006/relationships/image" Target="../media/image11.gif"/><Relationship Id="rId7" Type="http://schemas.openxmlformats.org/officeDocument/2006/relationships/image" Target="../media/image12.gif"/><Relationship Id="rId8" Type="http://schemas.openxmlformats.org/officeDocument/2006/relationships/image" Target="../media/image13.gif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-16713"/>
            <a:ext cx="9144000" cy="15815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54013" algn="l"/>
            <a:endParaRPr lang="en-GB" sz="5400" noProof="0" dirty="0"/>
          </a:p>
        </p:txBody>
      </p:sp>
      <p:pic>
        <p:nvPicPr>
          <p:cNvPr id="4" name="Immagine 3" descr="logoUniur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372"/>
          <a:stretch/>
        </p:blipFill>
        <p:spPr>
          <a:xfrm>
            <a:off x="345392" y="219021"/>
            <a:ext cx="2135835" cy="103483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39059" y="1564828"/>
            <a:ext cx="871070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600" b="1" dirty="0" smtClean="0"/>
          </a:p>
          <a:p>
            <a:r>
              <a:rPr lang="en-GB" sz="3600" b="1" dirty="0" smtClean="0"/>
              <a:t>TOP </a:t>
            </a:r>
            <a:r>
              <a:rPr lang="en-GB" sz="3600" b="1" dirty="0"/>
              <a:t>DOWN EMISSION ESTIMATES OF RADIATIVELY ACTIVE F-GASES VS BOTTOM UP INVENTORIES</a:t>
            </a:r>
            <a:endParaRPr lang="it-IT" sz="3600" dirty="0"/>
          </a:p>
          <a:p>
            <a:r>
              <a:rPr lang="en-GB" sz="4800" b="1" dirty="0"/>
              <a:t> </a:t>
            </a:r>
            <a:endParaRPr lang="it-IT" sz="4800" dirty="0"/>
          </a:p>
          <a:p>
            <a:r>
              <a:rPr lang="en-GB" sz="2800" i="1" dirty="0" smtClean="0"/>
              <a:t>F. </a:t>
            </a:r>
            <a:r>
              <a:rPr lang="en-GB" sz="2800" i="1" dirty="0" err="1" smtClean="0"/>
              <a:t>Graziosi</a:t>
            </a:r>
            <a:r>
              <a:rPr lang="en-GB" sz="2800" i="1" dirty="0" smtClean="0"/>
              <a:t>, F. </a:t>
            </a:r>
            <a:r>
              <a:rPr lang="en-GB" sz="2800" i="1" dirty="0" err="1" smtClean="0"/>
              <a:t>Furlani</a:t>
            </a:r>
            <a:r>
              <a:rPr lang="en-GB" sz="2800" i="1" dirty="0" smtClean="0"/>
              <a:t>, U. </a:t>
            </a:r>
            <a:r>
              <a:rPr lang="en-GB" sz="2800" i="1" dirty="0" err="1" smtClean="0"/>
              <a:t>Giostra</a:t>
            </a:r>
            <a:r>
              <a:rPr lang="en-GB" sz="2800" i="1" dirty="0" smtClean="0"/>
              <a:t>, J. </a:t>
            </a:r>
            <a:r>
              <a:rPr lang="en-GB" sz="2800" i="1" dirty="0" err="1" smtClean="0"/>
              <a:t>Arduini</a:t>
            </a:r>
            <a:r>
              <a:rPr lang="en-GB" sz="2800" i="1" dirty="0" smtClean="0"/>
              <a:t>, S. Reimann, M. </a:t>
            </a:r>
            <a:r>
              <a:rPr lang="en-GB" sz="2800" i="1" dirty="0"/>
              <a:t>K. </a:t>
            </a:r>
            <a:r>
              <a:rPr lang="en-GB" sz="2800" i="1" dirty="0" smtClean="0"/>
              <a:t>Vollmer, S. </a:t>
            </a:r>
            <a:r>
              <a:rPr lang="en-GB" sz="2800" i="1" dirty="0"/>
              <a:t>O’ </a:t>
            </a:r>
            <a:r>
              <a:rPr lang="en-GB" sz="2800" i="1" dirty="0" smtClean="0"/>
              <a:t>Doherty, N. </a:t>
            </a:r>
            <a:r>
              <a:rPr lang="en-GB" sz="2800" i="1" dirty="0" err="1" smtClean="0"/>
              <a:t>Schmidbauer</a:t>
            </a:r>
            <a:r>
              <a:rPr lang="en-GB" sz="2800" i="1" dirty="0" smtClean="0"/>
              <a:t>, A. Stohl,  P. </a:t>
            </a:r>
            <a:r>
              <a:rPr lang="en-GB" sz="2800" i="1" dirty="0" err="1" smtClean="0"/>
              <a:t>Bonasoni</a:t>
            </a:r>
            <a:r>
              <a:rPr lang="en-GB" sz="2800" i="1" dirty="0" smtClean="0"/>
              <a:t> and </a:t>
            </a:r>
            <a:r>
              <a:rPr lang="en-GB" sz="2800" i="1" u="sng" dirty="0" smtClean="0"/>
              <a:t>M. Maione</a:t>
            </a:r>
            <a:endParaRPr lang="it-IT" sz="2800" dirty="0"/>
          </a:p>
          <a:p>
            <a:pPr algn="ctr"/>
            <a:endParaRPr lang="en-GB" sz="3200" u="sng" dirty="0" smtClean="0"/>
          </a:p>
          <a:p>
            <a:pPr algn="ctr"/>
            <a:r>
              <a:rPr lang="en-GB" sz="2000" dirty="0" smtClean="0"/>
              <a:t> </a:t>
            </a:r>
            <a:r>
              <a:rPr lang="en-GB" sz="2000" i="1" dirty="0" err="1" smtClean="0"/>
              <a:t>InGOS</a:t>
            </a:r>
            <a:r>
              <a:rPr lang="en-GB" sz="2000" i="1" dirty="0" smtClean="0"/>
              <a:t>  2</a:t>
            </a:r>
            <a:r>
              <a:rPr lang="en-GB" sz="2000" i="1" baseline="30000" dirty="0" smtClean="0"/>
              <a:t>nd</a:t>
            </a:r>
            <a:r>
              <a:rPr lang="en-GB" sz="2000" i="1" dirty="0" smtClean="0"/>
              <a:t>  Periodic  Project Meeting, Firenze 14-16 October 2014</a:t>
            </a:r>
          </a:p>
          <a:p>
            <a:endParaRPr lang="en-GB" sz="3200" u="sng" dirty="0"/>
          </a:p>
          <a:p>
            <a:endParaRPr lang="it-IT" sz="3200" u="sng" dirty="0"/>
          </a:p>
          <a:p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43867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52612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Sensitivity</a:t>
            </a:r>
            <a:r>
              <a:rPr lang="it-IT" dirty="0" smtClean="0"/>
              <a:t> test 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2612" y="1032436"/>
            <a:ext cx="7999506" cy="1776506"/>
          </a:xfrm>
        </p:spPr>
        <p:txBody>
          <a:bodyPr/>
          <a:lstStyle/>
          <a:p>
            <a:r>
              <a:rPr lang="it-IT" dirty="0" err="1" smtClean="0"/>
              <a:t>wind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</a:t>
            </a:r>
            <a:r>
              <a:rPr lang="it-IT" dirty="0" err="1" smtClean="0"/>
              <a:t>spatial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NO NEST1° x  1°</a:t>
            </a:r>
          </a:p>
          <a:p>
            <a:pPr lvl="1"/>
            <a:r>
              <a:rPr lang="it-IT" dirty="0" smtClean="0"/>
              <a:t>NEST 0.25° x  0.25°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20" y="2913530"/>
            <a:ext cx="8961534" cy="37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052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6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137712" y="836706"/>
            <a:ext cx="7704856" cy="5788545"/>
            <a:chOff x="1101761" y="548680"/>
            <a:chExt cx="7704856" cy="57885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1761" y="548680"/>
              <a:ext cx="6718300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7242" y="2382153"/>
              <a:ext cx="7699375" cy="212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1958" y="4221088"/>
              <a:ext cx="7400925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" name="Immagine 5" descr="images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12635" r="6984" b="10996"/>
          <a:stretch/>
        </p:blipFill>
        <p:spPr>
          <a:xfrm>
            <a:off x="7060435" y="129454"/>
            <a:ext cx="2083565" cy="100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07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588" y="1292454"/>
            <a:ext cx="1617048" cy="137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998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91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Time series of HFC-125 European emission estimates divided by macro-areas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Immagine 3" descr="125macroa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06706"/>
            <a:ext cx="9144001" cy="41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2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189908" y="914205"/>
            <a:ext cx="7699375" cy="5870200"/>
            <a:chOff x="1098076" y="543796"/>
            <a:chExt cx="7699375" cy="58702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543796"/>
              <a:ext cx="6718300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8076" y="2420888"/>
              <a:ext cx="7699375" cy="212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03523" y="4293096"/>
              <a:ext cx="7400925" cy="212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" name="Immagine 5" descr="fridgerepairssydney-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55"/>
          <a:stretch/>
        </p:blipFill>
        <p:spPr>
          <a:xfrm>
            <a:off x="8113060" y="1212824"/>
            <a:ext cx="796862" cy="157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images-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634" y="199759"/>
            <a:ext cx="1256852" cy="879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78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952912"/>
            <a:ext cx="7702651" cy="5848977"/>
            <a:chOff x="1212850" y="836712"/>
            <a:chExt cx="7702651" cy="584897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2850" y="836712"/>
              <a:ext cx="6718300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6126" y="2710728"/>
              <a:ext cx="7699375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79763" y="4569552"/>
              <a:ext cx="7400925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" name="Immagine 5" descr="images-2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17" y="1311439"/>
            <a:ext cx="1082093" cy="162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images-4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55" y="127088"/>
            <a:ext cx="1579855" cy="102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174001" y="749177"/>
            <a:ext cx="7699375" cy="5827895"/>
            <a:chOff x="1244841" y="620688"/>
            <a:chExt cx="7699375" cy="582789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620688"/>
              <a:ext cx="6718300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4841" y="2492896"/>
              <a:ext cx="7699375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79763" y="4332446"/>
              <a:ext cx="7400925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" name="Immagine 5" descr="images-5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239" y="153381"/>
            <a:ext cx="1329330" cy="99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 descr="fridgerepairssydney-1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53"/>
          <a:stretch/>
        </p:blipFill>
        <p:spPr>
          <a:xfrm>
            <a:off x="7978588" y="1318948"/>
            <a:ext cx="788294" cy="1629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102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93444" y="1030105"/>
            <a:ext cx="7704856" cy="5827895"/>
            <a:chOff x="1259632" y="764704"/>
            <a:chExt cx="7704856" cy="582789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764704"/>
              <a:ext cx="6718300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5113" y="2636912"/>
              <a:ext cx="7699375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1860" y="4476462"/>
              <a:ext cx="7400925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" name="Immagine 5" descr="fridgerepairssydney-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7"/>
          <a:stretch/>
        </p:blipFill>
        <p:spPr>
          <a:xfrm>
            <a:off x="8093777" y="1660286"/>
            <a:ext cx="838907" cy="177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Commercial-Refrigerati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90" y="118899"/>
            <a:ext cx="1780432" cy="134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30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86" y="928614"/>
            <a:ext cx="7704856" cy="5825966"/>
            <a:chOff x="1115616" y="548680"/>
            <a:chExt cx="7704856" cy="582596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5616" y="548680"/>
              <a:ext cx="6718300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21097" y="2420888"/>
              <a:ext cx="7699375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1515" y="4253746"/>
              <a:ext cx="7400925" cy="212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" name="Immagine 5" descr="07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42" y="570480"/>
            <a:ext cx="1879745" cy="1601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443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883647"/>
            <a:ext cx="7705286" cy="5832648"/>
            <a:chOff x="1131515" y="764704"/>
            <a:chExt cx="7705286" cy="583264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764704"/>
              <a:ext cx="6718300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7426" y="2625336"/>
              <a:ext cx="7699375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1515" y="4481215"/>
              <a:ext cx="7400925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" name="Immagine 5" descr="images-4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51" y="118415"/>
            <a:ext cx="1769804" cy="1151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072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9" r="12293" b="2986"/>
          <a:stretch/>
        </p:blipFill>
        <p:spPr>
          <a:xfrm>
            <a:off x="7048387" y="1583764"/>
            <a:ext cx="1039181" cy="122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 descr="fridgerepairssydney-1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9"/>
          <a:stretch/>
        </p:blipFill>
        <p:spPr>
          <a:xfrm>
            <a:off x="8277413" y="1497920"/>
            <a:ext cx="624310" cy="1397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11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43648"/>
            <a:ext cx="8229600" cy="603623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European emission of </a:t>
            </a:r>
            <a:r>
              <a:rPr lang="en-GB" dirty="0"/>
              <a:t>F-gases </a:t>
            </a:r>
            <a:r>
              <a:rPr lang="en-GB" dirty="0" smtClean="0"/>
              <a:t>estimated using in </a:t>
            </a:r>
            <a:r>
              <a:rPr lang="en-GB" dirty="0"/>
              <a:t>situ long-term high frequency </a:t>
            </a:r>
            <a:r>
              <a:rPr lang="en-GB" dirty="0" smtClean="0"/>
              <a:t>observations from 4 European stations  and a </a:t>
            </a:r>
            <a:r>
              <a:rPr lang="en-GB" dirty="0"/>
              <a:t>Bayesian inversion </a:t>
            </a:r>
            <a:r>
              <a:rPr lang="en-GB" dirty="0" smtClean="0"/>
              <a:t>method (Stohl, 2009). </a:t>
            </a:r>
          </a:p>
          <a:p>
            <a:r>
              <a:rPr lang="en-GB" dirty="0" smtClean="0"/>
              <a:t>These </a:t>
            </a:r>
            <a:r>
              <a:rPr lang="en-GB" dirty="0"/>
              <a:t>estimates </a:t>
            </a:r>
            <a:r>
              <a:rPr lang="en-GB" dirty="0" smtClean="0"/>
              <a:t>are </a:t>
            </a:r>
            <a:r>
              <a:rPr lang="en-GB" dirty="0"/>
              <a:t>relevant for constraining the atmospheric budget of </a:t>
            </a:r>
            <a:r>
              <a:rPr lang="en-GB" dirty="0" smtClean="0"/>
              <a:t> F-gases </a:t>
            </a:r>
            <a:r>
              <a:rPr lang="en-GB" dirty="0"/>
              <a:t>on a regional scale, </a:t>
            </a:r>
            <a:r>
              <a:rPr lang="en-GB" dirty="0" smtClean="0"/>
              <a:t>and also for improving </a:t>
            </a:r>
            <a:r>
              <a:rPr lang="en-GB" dirty="0"/>
              <a:t>the accuracy of </a:t>
            </a:r>
            <a:r>
              <a:rPr lang="en-GB" dirty="0" smtClean="0"/>
              <a:t>global  </a:t>
            </a:r>
            <a:r>
              <a:rPr lang="en-GB" dirty="0"/>
              <a:t>emissions </a:t>
            </a:r>
            <a:r>
              <a:rPr lang="en-GB" dirty="0" smtClean="0"/>
              <a:t>quantification. </a:t>
            </a:r>
          </a:p>
          <a:p>
            <a:r>
              <a:rPr lang="en-GB" dirty="0" smtClean="0"/>
              <a:t>The </a:t>
            </a:r>
            <a:r>
              <a:rPr lang="en-GB" dirty="0"/>
              <a:t>comparison </a:t>
            </a:r>
            <a:r>
              <a:rPr lang="en-GB" dirty="0" smtClean="0"/>
              <a:t>with </a:t>
            </a:r>
            <a:r>
              <a:rPr lang="en-GB" dirty="0"/>
              <a:t>bottom-up inventories revealed non-negligible discrepancies, thus showing the effectiveness of this approach as a verification tool for declared emissions.</a:t>
            </a:r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92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1025352"/>
            <a:ext cx="7755484" cy="5832648"/>
            <a:chOff x="1131515" y="692696"/>
            <a:chExt cx="7755484" cy="5832648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692696"/>
              <a:ext cx="6718300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624" y="2564904"/>
              <a:ext cx="7699375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1515" y="4409207"/>
              <a:ext cx="7400925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" name="Immagine 5" descr="images-4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32" y="201815"/>
            <a:ext cx="2031990" cy="132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276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0" y="1013776"/>
            <a:ext cx="7744636" cy="5844224"/>
            <a:chOff x="1203523" y="808807"/>
            <a:chExt cx="7744636" cy="584422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2850" y="808807"/>
              <a:ext cx="6718300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784" y="2685899"/>
              <a:ext cx="7699375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03523" y="4532131"/>
              <a:ext cx="7400925" cy="212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" name="Immagine 5" descr="images-4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627" y="59765"/>
            <a:ext cx="2251141" cy="146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523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580569"/>
              </p:ext>
            </p:extLst>
          </p:nvPr>
        </p:nvGraphicFramePr>
        <p:xfrm>
          <a:off x="493057" y="478120"/>
          <a:ext cx="8113060" cy="600635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717702"/>
                <a:gridCol w="1724140"/>
                <a:gridCol w="1913087"/>
                <a:gridCol w="1758131"/>
              </a:tblGrid>
              <a:tr h="845206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GWP </a:t>
                      </a:r>
                    </a:p>
                    <a:p>
                      <a:r>
                        <a:rPr lang="en-GB" sz="2000" dirty="0" smtClean="0"/>
                        <a:t>20 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GWP </a:t>
                      </a:r>
                    </a:p>
                    <a:p>
                      <a:r>
                        <a:rPr lang="en-GB" sz="2000" dirty="0" smtClean="0"/>
                        <a:t>100 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Lifetime</a:t>
                      </a:r>
                      <a:r>
                        <a:rPr lang="en-GB" sz="2000" baseline="0" dirty="0" smtClean="0"/>
                        <a:t> </a:t>
                      </a:r>
                    </a:p>
                    <a:p>
                      <a:r>
                        <a:rPr lang="en-GB" sz="2000" baseline="0" dirty="0" smtClean="0"/>
                        <a:t>(y)</a:t>
                      </a:r>
                      <a:endParaRPr lang="en-GB" sz="2000" dirty="0"/>
                    </a:p>
                  </a:txBody>
                  <a:tcPr/>
                </a:tc>
              </a:tr>
              <a:tr h="57346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HFC-32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2430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677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5.2</a:t>
                      </a:r>
                      <a:endParaRPr lang="en-GB" sz="2000" dirty="0"/>
                    </a:p>
                  </a:txBody>
                  <a:tcPr/>
                </a:tc>
              </a:tr>
              <a:tr h="57346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HFC-125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6090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3170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28.2</a:t>
                      </a:r>
                      <a:endParaRPr lang="en-GB" sz="2000" dirty="0"/>
                    </a:p>
                  </a:txBody>
                  <a:tcPr/>
                </a:tc>
              </a:tr>
              <a:tr h="57346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HFC-134a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3710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1300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13.4</a:t>
                      </a:r>
                      <a:endParaRPr lang="en-GB" sz="2000" dirty="0"/>
                    </a:p>
                  </a:txBody>
                  <a:tcPr/>
                </a:tc>
              </a:tr>
              <a:tr h="57346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HFC-143a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6940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4800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47.1</a:t>
                      </a:r>
                    </a:p>
                  </a:txBody>
                  <a:tcPr/>
                </a:tc>
              </a:tr>
              <a:tr h="57346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HFC-152a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506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1.5</a:t>
                      </a:r>
                      <a:endParaRPr lang="en-GB" sz="2000" dirty="0"/>
                    </a:p>
                  </a:txBody>
                  <a:tcPr/>
                </a:tc>
              </a:tr>
              <a:tr h="57346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HFC-227ea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5360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3350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38.9</a:t>
                      </a:r>
                    </a:p>
                  </a:txBody>
                  <a:tcPr/>
                </a:tc>
              </a:tr>
              <a:tr h="57346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HFC-236fa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6940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8060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242.0</a:t>
                      </a:r>
                      <a:endParaRPr lang="en-GB" sz="2000" dirty="0"/>
                    </a:p>
                  </a:txBody>
                  <a:tcPr/>
                </a:tc>
              </a:tr>
              <a:tr h="5734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HFC-245fa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2920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858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7.7</a:t>
                      </a:r>
                      <a:endParaRPr lang="en-GB" sz="2000" dirty="0"/>
                    </a:p>
                  </a:txBody>
                  <a:tcPr/>
                </a:tc>
              </a:tr>
              <a:tr h="5734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HFC-365-mfc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2660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804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8.7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94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1868255" y="941295"/>
            <a:ext cx="5316890" cy="2770014"/>
            <a:chOff x="1735345" y="537882"/>
            <a:chExt cx="5541008" cy="3137648"/>
          </a:xfrm>
        </p:grpSpPr>
        <p:pic>
          <p:nvPicPr>
            <p:cNvPr id="6" name="Immagine 5" descr="AGAGE_map_new_2012_11_15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8" t="1952" r="29542" b="68167"/>
            <a:stretch/>
          </p:blipFill>
          <p:spPr>
            <a:xfrm>
              <a:off x="1735345" y="537882"/>
              <a:ext cx="5541008" cy="3113661"/>
            </a:xfrm>
            <a:prstGeom prst="rect">
              <a:avLst/>
            </a:prstGeom>
          </p:spPr>
        </p:pic>
        <p:grpSp>
          <p:nvGrpSpPr>
            <p:cNvPr id="13" name="Gruppo 12"/>
            <p:cNvGrpSpPr/>
            <p:nvPr/>
          </p:nvGrpSpPr>
          <p:grpSpPr>
            <a:xfrm>
              <a:off x="5991415" y="2925475"/>
              <a:ext cx="1270001" cy="750055"/>
              <a:chOff x="6712748" y="2742843"/>
              <a:chExt cx="915669" cy="570201"/>
            </a:xfrm>
          </p:grpSpPr>
          <p:sp>
            <p:nvSpPr>
              <p:cNvPr id="8" name="Rettangolo 7"/>
              <p:cNvSpPr/>
              <p:nvPr/>
            </p:nvSpPr>
            <p:spPr>
              <a:xfrm>
                <a:off x="6712748" y="2776022"/>
                <a:ext cx="915669" cy="518787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GB"/>
              </a:p>
            </p:txBody>
          </p:sp>
          <p:pic>
            <p:nvPicPr>
              <p:cNvPr id="11" name="Immagin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47232" y="2784204"/>
                <a:ext cx="389421" cy="510605"/>
              </a:xfrm>
              <a:prstGeom prst="rect">
                <a:avLst/>
              </a:prstGeom>
            </p:spPr>
          </p:pic>
          <p:pic>
            <p:nvPicPr>
              <p:cNvPr id="12" name="Immagin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6653" y="2742843"/>
                <a:ext cx="491764" cy="570201"/>
              </a:xfrm>
              <a:prstGeom prst="rect">
                <a:avLst/>
              </a:prstGeom>
            </p:spPr>
          </p:pic>
        </p:grp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411" y="3860721"/>
            <a:ext cx="8843650" cy="278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sellaDiTesto 1"/>
          <p:cNvSpPr txBox="1"/>
          <p:nvPr/>
        </p:nvSpPr>
        <p:spPr>
          <a:xfrm>
            <a:off x="149411" y="239059"/>
            <a:ext cx="527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</a:rPr>
              <a:t>Method I: High-frequency observations</a:t>
            </a:r>
            <a:endParaRPr lang="en-GB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8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112064" y="149412"/>
            <a:ext cx="8715642" cy="29135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Rettangolo 1"/>
          <p:cNvSpPr/>
          <p:nvPr/>
        </p:nvSpPr>
        <p:spPr>
          <a:xfrm>
            <a:off x="3361764" y="1095372"/>
            <a:ext cx="5378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</a:pPr>
            <a:r>
              <a:rPr lang="en-GB" sz="2000" dirty="0">
                <a:solidFill>
                  <a:schemeClr val="bg1"/>
                </a:solidFill>
              </a:rPr>
              <a:t>SRR (Source Receptor Relationship) obtained from FLEXPART 20 d backward calculations </a:t>
            </a:r>
            <a:r>
              <a:rPr lang="en-GB" sz="2000" dirty="0" smtClean="0">
                <a:solidFill>
                  <a:schemeClr val="bg1"/>
                </a:solidFill>
              </a:rPr>
              <a:t>for 2008.</a:t>
            </a:r>
            <a:endParaRPr lang="en-GB" sz="2000" dirty="0">
              <a:solidFill>
                <a:schemeClr val="bg1"/>
              </a:solidFill>
            </a:endParaRPr>
          </a:p>
          <a:p>
            <a:pPr>
              <a:buClr>
                <a:schemeClr val="accent6"/>
              </a:buClr>
            </a:pPr>
            <a:r>
              <a:rPr lang="en-GB" sz="2000" dirty="0" smtClean="0">
                <a:solidFill>
                  <a:schemeClr val="bg1"/>
                </a:solidFill>
              </a:rPr>
              <a:t>40.000 </a:t>
            </a:r>
            <a:r>
              <a:rPr lang="en-GB" sz="2000" dirty="0">
                <a:solidFill>
                  <a:schemeClr val="bg1"/>
                </a:solidFill>
              </a:rPr>
              <a:t>particles released every 3 </a:t>
            </a:r>
            <a:r>
              <a:rPr lang="en-GB" sz="2000" dirty="0" smtClean="0">
                <a:solidFill>
                  <a:schemeClr val="bg1"/>
                </a:solidFill>
              </a:rPr>
              <a:t>h;</a:t>
            </a:r>
            <a:endParaRPr lang="en-GB" sz="2000" dirty="0">
              <a:solidFill>
                <a:schemeClr val="bg1"/>
              </a:solidFill>
            </a:endParaRPr>
          </a:p>
          <a:p>
            <a:pPr>
              <a:buClr>
                <a:schemeClr val="accent6"/>
              </a:buClr>
            </a:pPr>
            <a:r>
              <a:rPr lang="en-GB" sz="2000" dirty="0" smtClean="0">
                <a:solidFill>
                  <a:schemeClr val="bg1"/>
                </a:solidFill>
              </a:rPr>
              <a:t>For 2008 </a:t>
            </a:r>
            <a:r>
              <a:rPr lang="en-GB" sz="2000" dirty="0">
                <a:solidFill>
                  <a:schemeClr val="bg1"/>
                </a:solidFill>
              </a:rPr>
              <a:t>2009 </a:t>
            </a:r>
            <a:r>
              <a:rPr lang="en-GB" sz="2000" dirty="0" smtClean="0">
                <a:solidFill>
                  <a:schemeClr val="bg1"/>
                </a:solidFill>
              </a:rPr>
              <a:t>we used ECMWF data with </a:t>
            </a:r>
            <a:r>
              <a:rPr lang="en-GB" sz="2000" dirty="0">
                <a:solidFill>
                  <a:schemeClr val="bg1"/>
                </a:solidFill>
              </a:rPr>
              <a:t>0.25 x 0.25 ° </a:t>
            </a:r>
            <a:r>
              <a:rPr lang="en-GB" sz="2000" dirty="0" smtClean="0">
                <a:solidFill>
                  <a:schemeClr val="bg1"/>
                </a:solidFill>
              </a:rPr>
              <a:t>resolution (NEST). For the remaining years we used 1</a:t>
            </a:r>
            <a:r>
              <a:rPr lang="en-GB" sz="2000" dirty="0">
                <a:solidFill>
                  <a:schemeClr val="bg1"/>
                </a:solidFill>
              </a:rPr>
              <a:t>°x1</a:t>
            </a:r>
            <a:r>
              <a:rPr lang="en-GB" sz="2000" dirty="0" smtClean="0">
                <a:solidFill>
                  <a:schemeClr val="bg1"/>
                </a:solidFill>
              </a:rPr>
              <a:t>° resolution  (NO NEST)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12065" y="5481614"/>
            <a:ext cx="8715642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GB" sz="2000" dirty="0" smtClean="0"/>
              <a:t>The FLEXPART output is ingested by the inversion algorithm </a:t>
            </a:r>
            <a:r>
              <a:rPr lang="en-GB" sz="2000" dirty="0" smtClean="0">
                <a:solidFill>
                  <a:schemeClr val="bg1"/>
                </a:solidFill>
              </a:rPr>
              <a:t>based </a:t>
            </a:r>
            <a:r>
              <a:rPr lang="en-GB" sz="2000" dirty="0">
                <a:solidFill>
                  <a:schemeClr val="bg1"/>
                </a:solidFill>
              </a:rPr>
              <a:t>on the analytical inversion method by Stohl et al. (2009</a:t>
            </a:r>
            <a:r>
              <a:rPr lang="en-GB" sz="2000" dirty="0" smtClean="0">
                <a:solidFill>
                  <a:schemeClr val="bg1"/>
                </a:solidFill>
              </a:rPr>
              <a:t>);</a:t>
            </a:r>
            <a:endParaRPr lang="en-GB" sz="2000" dirty="0" smtClean="0"/>
          </a:p>
          <a:p>
            <a:pPr>
              <a:buClr>
                <a:schemeClr val="accent6"/>
              </a:buClr>
            </a:pPr>
            <a:r>
              <a:rPr lang="en-GB" sz="2000" dirty="0" smtClean="0"/>
              <a:t>An a posteriori emission distribution leading to the best fit between the measurements and the model results is found.</a:t>
            </a:r>
            <a:endParaRPr lang="en-GB" sz="2000" dirty="0"/>
          </a:p>
        </p:txBody>
      </p:sp>
      <p:sp>
        <p:nvSpPr>
          <p:cNvPr id="25" name="Rettangolo 24"/>
          <p:cNvSpPr/>
          <p:nvPr/>
        </p:nvSpPr>
        <p:spPr>
          <a:xfrm>
            <a:off x="112065" y="3147935"/>
            <a:ext cx="871564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accent6"/>
              </a:buClr>
            </a:pPr>
            <a:r>
              <a:rPr lang="en-GB" sz="2000" dirty="0" smtClean="0">
                <a:solidFill>
                  <a:srgbClr val="000000"/>
                </a:solidFill>
              </a:rPr>
              <a:t>Multiplying the SRR with an emission flux taken by an appropriate </a:t>
            </a:r>
            <a:r>
              <a:rPr lang="en-GB" sz="2000" i="1" dirty="0" smtClean="0">
                <a:solidFill>
                  <a:srgbClr val="000000"/>
                </a:solidFill>
              </a:rPr>
              <a:t>a priori </a:t>
            </a:r>
            <a:r>
              <a:rPr lang="en-GB" sz="2000" dirty="0" smtClean="0">
                <a:solidFill>
                  <a:srgbClr val="000000"/>
                </a:solidFill>
              </a:rPr>
              <a:t>emission field gives the simulated mixing ratio at the receptors to be compared with the measurements</a:t>
            </a:r>
          </a:p>
          <a:p>
            <a:pPr>
              <a:buClr>
                <a:schemeClr val="accent6"/>
              </a:buClr>
            </a:pPr>
            <a:r>
              <a:rPr lang="en-GB" sz="2000" dirty="0" smtClean="0">
                <a:solidFill>
                  <a:srgbClr val="000000"/>
                </a:solidFill>
              </a:rPr>
              <a:t>We used as </a:t>
            </a:r>
            <a:r>
              <a:rPr lang="en-GB" sz="2000" i="1" dirty="0" smtClean="0">
                <a:solidFill>
                  <a:srgbClr val="000000"/>
                </a:solidFill>
              </a:rPr>
              <a:t>a priori HFCs’ emissions reported by EDGAR v 4.2 </a:t>
            </a:r>
            <a:r>
              <a:rPr lang="en-GB" sz="2000" dirty="0" smtClean="0">
                <a:solidFill>
                  <a:srgbClr val="000000"/>
                </a:solidFill>
              </a:rPr>
              <a:t>spatial resolution 0.1 x 0.1°lat long and  UNFCCC bottom up estimates</a:t>
            </a:r>
          </a:p>
          <a:p>
            <a:pPr>
              <a:buClr>
                <a:schemeClr val="accent6"/>
              </a:buClr>
            </a:pPr>
            <a:r>
              <a:rPr lang="en-GB" sz="2000" dirty="0" smtClean="0">
                <a:solidFill>
                  <a:srgbClr val="000000"/>
                </a:solidFill>
              </a:rPr>
              <a:t>Emissions are then grouped in cells 0.5x0.5° </a:t>
            </a:r>
            <a:r>
              <a:rPr lang="en-GB" sz="2000" dirty="0" err="1" smtClean="0">
                <a:solidFill>
                  <a:srgbClr val="000000"/>
                </a:solidFill>
              </a:rPr>
              <a:t>lat</a:t>
            </a:r>
            <a:r>
              <a:rPr lang="en-GB" sz="2000" dirty="0" smtClean="0">
                <a:solidFill>
                  <a:srgbClr val="000000"/>
                </a:solidFill>
              </a:rPr>
              <a:t> long. Emissions intensity and distribution are given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376705" y="273332"/>
            <a:ext cx="5423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0000FF"/>
                </a:solidFill>
              </a:rPr>
              <a:t>Method </a:t>
            </a:r>
            <a:r>
              <a:rPr lang="en-GB" sz="2800" b="1" smtClean="0">
                <a:solidFill>
                  <a:srgbClr val="0000FF"/>
                </a:solidFill>
              </a:rPr>
              <a:t>II: </a:t>
            </a:r>
            <a:r>
              <a:rPr lang="en-GB" sz="2800" b="1" dirty="0" smtClean="0">
                <a:solidFill>
                  <a:srgbClr val="0000FF"/>
                </a:solidFill>
              </a:rPr>
              <a:t>Bayesian Inversion</a:t>
            </a:r>
            <a:endParaRPr lang="en-GB" sz="2800" b="1" dirty="0">
              <a:solidFill>
                <a:srgbClr val="0000FF"/>
              </a:solidFill>
            </a:endParaRPr>
          </a:p>
        </p:txBody>
      </p:sp>
      <p:pic>
        <p:nvPicPr>
          <p:cNvPr id="3" name="Immagine 2" descr="cim-mace-zep-jung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t="3922" r="6863" b="13072"/>
          <a:stretch/>
        </p:blipFill>
        <p:spPr>
          <a:xfrm>
            <a:off x="112065" y="216647"/>
            <a:ext cx="2935935" cy="27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5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611552" y="-165629"/>
            <a:ext cx="5617052" cy="1002338"/>
          </a:xfrm>
        </p:spPr>
        <p:txBody>
          <a:bodyPr/>
          <a:lstStyle/>
          <a:p>
            <a:r>
              <a:rPr lang="en-US" dirty="0" smtClean="0"/>
              <a:t>Sensitivity</a:t>
            </a:r>
            <a:r>
              <a:rPr lang="it-IT" dirty="0" smtClean="0"/>
              <a:t> test  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8221" y="774401"/>
            <a:ext cx="4248472" cy="344410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Emissions</a:t>
            </a:r>
            <a:r>
              <a:rPr lang="it-IT" dirty="0" smtClean="0"/>
              <a:t> </a:t>
            </a:r>
            <a:r>
              <a:rPr lang="en-US" dirty="0" smtClean="0"/>
              <a:t>uncertainty</a:t>
            </a:r>
          </a:p>
          <a:p>
            <a:pPr algn="l"/>
            <a:r>
              <a:rPr lang="en-US" dirty="0" smtClean="0"/>
              <a:t>derived by max err* :</a:t>
            </a:r>
            <a:endParaRPr lang="it-IT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t-IT" dirty="0" smtClean="0"/>
              <a:t>A priori </a:t>
            </a:r>
            <a:r>
              <a:rPr lang="en-US" dirty="0" smtClean="0"/>
              <a:t>field</a:t>
            </a:r>
            <a:r>
              <a:rPr lang="it-IT" dirty="0" smtClean="0"/>
              <a:t> </a:t>
            </a:r>
            <a:r>
              <a:rPr lang="en-US" dirty="0" smtClean="0"/>
              <a:t>intensity</a:t>
            </a:r>
            <a:r>
              <a:rPr lang="it-IT" dirty="0" smtClean="0"/>
              <a:t> </a:t>
            </a:r>
            <a:r>
              <a:rPr lang="en-US" dirty="0" smtClean="0"/>
              <a:t>modulation</a:t>
            </a:r>
            <a:r>
              <a:rPr lang="it-IT" dirty="0" smtClean="0"/>
              <a:t>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t-IT" dirty="0" smtClean="0"/>
              <a:t>Station </a:t>
            </a:r>
            <a:r>
              <a:rPr lang="en-US" dirty="0"/>
              <a:t>geometry</a:t>
            </a:r>
          </a:p>
          <a:p>
            <a:pPr lvl="0" algn="l">
              <a:spcBef>
                <a:spcPts val="0"/>
              </a:spcBef>
            </a:pPr>
            <a:endParaRPr lang="en-US" sz="1800" i="1" dirty="0" smtClean="0">
              <a:solidFill>
                <a:prstClr val="white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en-US" sz="1800" i="1" dirty="0" smtClean="0">
                <a:solidFill>
                  <a:prstClr val="white"/>
                </a:solidFill>
              </a:rPr>
              <a:t>*Max </a:t>
            </a:r>
            <a:r>
              <a:rPr lang="en-US" sz="1800" i="1" dirty="0">
                <a:solidFill>
                  <a:prstClr val="white"/>
                </a:solidFill>
              </a:rPr>
              <a:t>err=(</a:t>
            </a:r>
            <a:r>
              <a:rPr lang="en-US" sz="1800" i="1" dirty="0" err="1">
                <a:solidFill>
                  <a:prstClr val="white"/>
                </a:solidFill>
              </a:rPr>
              <a:t>max_value</a:t>
            </a:r>
            <a:r>
              <a:rPr lang="en-US" sz="1800" i="1" dirty="0">
                <a:solidFill>
                  <a:prstClr val="white"/>
                </a:solidFill>
              </a:rPr>
              <a:t> –</a:t>
            </a:r>
            <a:r>
              <a:rPr lang="en-US" sz="1800" i="1" dirty="0" err="1">
                <a:solidFill>
                  <a:prstClr val="white"/>
                </a:solidFill>
              </a:rPr>
              <a:t>min_value</a:t>
            </a:r>
            <a:r>
              <a:rPr lang="en-US" sz="1800" i="1" dirty="0">
                <a:solidFill>
                  <a:prstClr val="white"/>
                </a:solidFill>
              </a:rPr>
              <a:t>)/2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it-IT" dirty="0" smtClean="0"/>
          </a:p>
          <a:p>
            <a:pPr algn="l"/>
            <a:endParaRPr lang="it-IT" dirty="0" smtClean="0"/>
          </a:p>
          <a:p>
            <a:pPr algn="l"/>
            <a:endParaRPr lang="en-US" dirty="0"/>
          </a:p>
        </p:txBody>
      </p:sp>
      <p:grpSp>
        <p:nvGrpSpPr>
          <p:cNvPr id="33" name="Gruppo 32"/>
          <p:cNvGrpSpPr/>
          <p:nvPr/>
        </p:nvGrpSpPr>
        <p:grpSpPr>
          <a:xfrm>
            <a:off x="5593618" y="210475"/>
            <a:ext cx="2838973" cy="2013585"/>
            <a:chOff x="6434245" y="764703"/>
            <a:chExt cx="2838973" cy="2013585"/>
          </a:xfrm>
        </p:grpSpPr>
        <p:pic>
          <p:nvPicPr>
            <p:cNvPr id="2053" name="Picture 5" descr="D:\Users\Francesco\Documents\HFC-s\a priori modulation\HFC-365mfc-0.5 -cut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298" y="764703"/>
              <a:ext cx="2407920" cy="2013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sellaDiTesto 9"/>
            <p:cNvSpPr txBox="1"/>
            <p:nvPr/>
          </p:nvSpPr>
          <p:spPr>
            <a:xfrm>
              <a:off x="6434245" y="771807"/>
              <a:ext cx="1214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00FF"/>
                  </a:solidFill>
                </a:rPr>
                <a:t>Edgar x 0.5</a:t>
              </a:r>
              <a:endParaRPr lang="it-IT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5994789" y="2388993"/>
            <a:ext cx="2407920" cy="1977390"/>
            <a:chOff x="6387186" y="2675746"/>
            <a:chExt cx="2407920" cy="1977390"/>
          </a:xfrm>
        </p:grpSpPr>
        <p:pic>
          <p:nvPicPr>
            <p:cNvPr id="2055" name="Picture 7" descr="D:\Users\Francesco\Documents\HFC-s\a priori modulation\HFC-365mfc-1.0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186" y="2675746"/>
              <a:ext cx="2407920" cy="1977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asellaDiTesto 17"/>
            <p:cNvSpPr txBox="1"/>
            <p:nvPr/>
          </p:nvSpPr>
          <p:spPr>
            <a:xfrm>
              <a:off x="6387186" y="2706323"/>
              <a:ext cx="1214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00FF"/>
                  </a:solidFill>
                </a:rPr>
                <a:t>Edgar x 1.0</a:t>
              </a:r>
              <a:endParaRPr lang="it-IT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5994789" y="4543332"/>
            <a:ext cx="2407920" cy="1981200"/>
            <a:chOff x="6354897" y="4653136"/>
            <a:chExt cx="2407920" cy="1981200"/>
          </a:xfrm>
        </p:grpSpPr>
        <p:pic>
          <p:nvPicPr>
            <p:cNvPr id="2056" name="Picture 8" descr="D:\Users\Francesco\Documents\HFC-s\a priori modulation\HFC-365mfc-2.0 -cut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4897" y="4653136"/>
              <a:ext cx="240792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asellaDiTesto 18"/>
            <p:cNvSpPr txBox="1"/>
            <p:nvPr/>
          </p:nvSpPr>
          <p:spPr>
            <a:xfrm>
              <a:off x="6384455" y="4653136"/>
              <a:ext cx="1214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00FF"/>
                  </a:solidFill>
                </a:rPr>
                <a:t>Edgar x 2.0</a:t>
              </a:r>
              <a:endParaRPr lang="it-IT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5593618" y="61888"/>
            <a:ext cx="1877774" cy="1648595"/>
            <a:chOff x="991190" y="185738"/>
            <a:chExt cx="1446259" cy="1297305"/>
          </a:xfrm>
        </p:grpSpPr>
        <p:pic>
          <p:nvPicPr>
            <p:cNvPr id="2058" name="Picture 10" descr="D:\Users\Francesco\Documents\HFC-s\HFC-245fa\grafici-no-stat\HFC-245fa-nozepp - Copia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190" y="185738"/>
              <a:ext cx="1446259" cy="1297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asellaDiTesto 13"/>
            <p:cNvSpPr txBox="1"/>
            <p:nvPr/>
          </p:nvSpPr>
          <p:spPr>
            <a:xfrm>
              <a:off x="1027342" y="306674"/>
              <a:ext cx="652844" cy="290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00FF"/>
                  </a:solidFill>
                </a:rPr>
                <a:t>No ZEP</a:t>
              </a:r>
              <a:endParaRPr lang="it-IT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7176875" y="1770248"/>
            <a:ext cx="1884730" cy="1651016"/>
            <a:chOff x="942975" y="169218"/>
            <a:chExt cx="1451610" cy="1299210"/>
          </a:xfrm>
        </p:grpSpPr>
        <p:pic>
          <p:nvPicPr>
            <p:cNvPr id="2059" name="Picture 11" descr="D:\Users\Francesco\Documents\HFC-s\HFC-245fa\grafici-no-stat\HFC-245fa-nojung - Copia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75" y="169218"/>
              <a:ext cx="1451610" cy="1299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asellaDiTesto 28"/>
            <p:cNvSpPr txBox="1"/>
            <p:nvPr/>
          </p:nvSpPr>
          <p:spPr>
            <a:xfrm>
              <a:off x="954478" y="239762"/>
              <a:ext cx="585999" cy="290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00FF"/>
                  </a:solidFill>
                </a:rPr>
                <a:t>No</a:t>
              </a:r>
              <a:r>
                <a:rPr lang="it-IT" dirty="0" smtClean="0"/>
                <a:t> </a:t>
              </a:r>
              <a:r>
                <a:rPr lang="it-IT" dirty="0" smtClean="0">
                  <a:solidFill>
                    <a:srgbClr val="0000FF"/>
                  </a:solidFill>
                </a:rPr>
                <a:t>JFJ</a:t>
              </a:r>
              <a:endParaRPr lang="it-IT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5549536" y="3526585"/>
            <a:ext cx="1877304" cy="1629223"/>
            <a:chOff x="957263" y="200324"/>
            <a:chExt cx="1445895" cy="1282065"/>
          </a:xfrm>
        </p:grpSpPr>
        <p:pic>
          <p:nvPicPr>
            <p:cNvPr id="2061" name="Picture 13" descr="D:\Users\Francesco\Documents\HFC-s\HFC-245fa\grafici-no-stat\HFC-245fa-nomace - Copia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63" y="200324"/>
              <a:ext cx="1445895" cy="1282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CasellaDiTesto 31"/>
            <p:cNvSpPr txBox="1"/>
            <p:nvPr/>
          </p:nvSpPr>
          <p:spPr>
            <a:xfrm>
              <a:off x="966881" y="269459"/>
              <a:ext cx="764481" cy="290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00FF"/>
                  </a:solidFill>
                </a:rPr>
                <a:t>No MHD</a:t>
              </a:r>
              <a:endParaRPr lang="it-IT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7185981" y="5200631"/>
            <a:ext cx="1892147" cy="1629229"/>
            <a:chOff x="928688" y="223838"/>
            <a:chExt cx="1457325" cy="1282065"/>
          </a:xfrm>
        </p:grpSpPr>
        <p:pic>
          <p:nvPicPr>
            <p:cNvPr id="2062" name="Picture 14" descr="D:\Users\Francesco\Documents\HFC-s\HFC-245fa\grafici-no-stat\HFC-245fa-nocim - Copia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88" y="223838"/>
              <a:ext cx="1457325" cy="1282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asellaDiTesto 34"/>
            <p:cNvSpPr txBox="1"/>
            <p:nvPr/>
          </p:nvSpPr>
          <p:spPr>
            <a:xfrm>
              <a:off x="928688" y="294383"/>
              <a:ext cx="752501" cy="290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00FF"/>
                  </a:solidFill>
                </a:rPr>
                <a:t>No CMN</a:t>
              </a:r>
              <a:endParaRPr lang="it-IT" dirty="0">
                <a:solidFill>
                  <a:srgbClr val="0000FF"/>
                </a:solidFill>
              </a:endParaRPr>
            </a:p>
          </p:txBody>
        </p:sp>
      </p:grp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473" y="4203565"/>
            <a:ext cx="5412086" cy="261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542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044" y="1763059"/>
            <a:ext cx="8624866" cy="358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88044" y="591011"/>
            <a:ext cx="4516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Station </a:t>
            </a:r>
            <a:r>
              <a:rPr lang="it-IT" sz="4800" dirty="0" err="1" smtClean="0"/>
              <a:t>geometry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103561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7284" y="818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Sensitivity</a:t>
            </a:r>
            <a:r>
              <a:rPr lang="it-IT" dirty="0" smtClean="0"/>
              <a:t> test B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31259"/>
            <a:ext cx="41868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 smtClean="0"/>
              <a:t>Different</a:t>
            </a:r>
            <a:r>
              <a:rPr lang="it-IT" dirty="0" smtClean="0"/>
              <a:t> a priori </a:t>
            </a:r>
            <a:r>
              <a:rPr lang="it-IT" dirty="0" err="1" smtClean="0"/>
              <a:t>field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 smtClean="0"/>
              <a:t>Edgar Vs UNFCCC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i="1" dirty="0" err="1" smtClean="0"/>
              <a:t>Different</a:t>
            </a:r>
            <a:r>
              <a:rPr lang="it-IT" i="1" dirty="0" smtClean="0"/>
              <a:t> </a:t>
            </a:r>
            <a:r>
              <a:rPr lang="it-IT" i="1" dirty="0" err="1" smtClean="0"/>
              <a:t>emission</a:t>
            </a:r>
            <a:r>
              <a:rPr lang="it-IT" i="1" dirty="0" smtClean="0"/>
              <a:t> </a:t>
            </a:r>
            <a:r>
              <a:rPr lang="it-IT" i="1" dirty="0" err="1" smtClean="0"/>
              <a:t>intensity</a:t>
            </a:r>
            <a:r>
              <a:rPr lang="it-IT" i="1" dirty="0" smtClean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i="1" dirty="0" err="1" smtClean="0"/>
              <a:t>Different</a:t>
            </a:r>
            <a:r>
              <a:rPr lang="it-IT" i="1" dirty="0" smtClean="0"/>
              <a:t> </a:t>
            </a:r>
            <a:r>
              <a:rPr lang="it-IT" i="1" dirty="0" err="1" smtClean="0"/>
              <a:t>emission</a:t>
            </a:r>
            <a:r>
              <a:rPr lang="it-IT" i="1" dirty="0" smtClean="0"/>
              <a:t> </a:t>
            </a:r>
            <a:r>
              <a:rPr lang="it-IT" i="1" dirty="0" err="1" smtClean="0"/>
              <a:t>distibution</a:t>
            </a:r>
            <a:endParaRPr lang="it-IT" i="1" dirty="0" smtClean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it-IT" dirty="0"/>
          </a:p>
          <a:p>
            <a:pPr marL="457200" lvl="1" indent="0">
              <a:buNone/>
            </a:pPr>
            <a:endParaRPr lang="it-IT" dirty="0" smtClean="0"/>
          </a:p>
          <a:p>
            <a:pPr marL="57150" indent="0">
              <a:buNone/>
            </a:pPr>
            <a:endParaRPr lang="it-IT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it-IT" dirty="0"/>
          </a:p>
          <a:p>
            <a:pPr marL="457200" lvl="1" indent="0">
              <a:buNone/>
            </a:pPr>
            <a:endParaRPr lang="it-IT" dirty="0" smtClean="0"/>
          </a:p>
        </p:txBody>
      </p:sp>
      <p:grpSp>
        <p:nvGrpSpPr>
          <p:cNvPr id="7" name="Gruppo 6"/>
          <p:cNvGrpSpPr/>
          <p:nvPr/>
        </p:nvGrpSpPr>
        <p:grpSpPr>
          <a:xfrm>
            <a:off x="5085297" y="583423"/>
            <a:ext cx="3616937" cy="2681591"/>
            <a:chOff x="6671653" y="1151188"/>
            <a:chExt cx="2404110" cy="184975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653" y="1151188"/>
              <a:ext cx="2404110" cy="1849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CasellaDiTesto 4"/>
            <p:cNvSpPr txBox="1"/>
            <p:nvPr/>
          </p:nvSpPr>
          <p:spPr>
            <a:xfrm>
              <a:off x="7162936" y="1151188"/>
              <a:ext cx="477476" cy="254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00FF"/>
                  </a:solidFill>
                </a:rPr>
                <a:t>E</a:t>
              </a:r>
              <a:r>
                <a:rPr lang="it-IT" dirty="0" smtClean="0">
                  <a:solidFill>
                    <a:srgbClr val="0000FF"/>
                  </a:solidFill>
                </a:rPr>
                <a:t>dgar</a:t>
              </a:r>
              <a:endParaRPr lang="it-IT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5085297" y="3825614"/>
            <a:ext cx="3636999" cy="2687114"/>
            <a:chOff x="6747789" y="3707710"/>
            <a:chExt cx="2417445" cy="185356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7789" y="3707710"/>
              <a:ext cx="2417445" cy="1853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CasellaDiTesto 8"/>
            <p:cNvSpPr txBox="1"/>
            <p:nvPr/>
          </p:nvSpPr>
          <p:spPr>
            <a:xfrm>
              <a:off x="7236296" y="3789040"/>
              <a:ext cx="642701" cy="254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0000FF"/>
                  </a:solidFill>
                </a:rPr>
                <a:t>UNFCCC</a:t>
              </a:r>
              <a:endParaRPr lang="it-IT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6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80" y="3421529"/>
            <a:ext cx="70231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uppo 18"/>
          <p:cNvGrpSpPr/>
          <p:nvPr/>
        </p:nvGrpSpPr>
        <p:grpSpPr>
          <a:xfrm>
            <a:off x="69180" y="251296"/>
            <a:ext cx="7023100" cy="2921000"/>
            <a:chOff x="1187624" y="620688"/>
            <a:chExt cx="7023100" cy="292100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624" y="620688"/>
              <a:ext cx="7023100" cy="292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Connettore 2 8"/>
            <p:cNvCxnSpPr/>
            <p:nvPr/>
          </p:nvCxnSpPr>
          <p:spPr>
            <a:xfrm>
              <a:off x="6084168" y="2924944"/>
              <a:ext cx="72008" cy="216024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 flipH="1">
              <a:off x="6372200" y="2924944"/>
              <a:ext cx="72008" cy="2160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 flipH="1">
              <a:off x="7020272" y="2996952"/>
              <a:ext cx="72008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Connettore 2 15"/>
          <p:cNvCxnSpPr/>
          <p:nvPr/>
        </p:nvCxnSpPr>
        <p:spPr>
          <a:xfrm>
            <a:off x="4978534" y="5707527"/>
            <a:ext cx="72008" cy="21602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5266566" y="5707527"/>
            <a:ext cx="72008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5938388" y="5803285"/>
            <a:ext cx="36000" cy="10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7279924" y="3526117"/>
            <a:ext cx="1625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 posteriori </a:t>
            </a:r>
            <a:r>
              <a:rPr lang="it-IT" b="1" dirty="0" err="1" smtClean="0"/>
              <a:t>emission</a:t>
            </a:r>
            <a:r>
              <a:rPr lang="it-IT" b="1" dirty="0" smtClean="0"/>
              <a:t> </a:t>
            </a:r>
            <a:r>
              <a:rPr lang="it-IT" b="1" dirty="0" err="1" smtClean="0"/>
              <a:t>field</a:t>
            </a:r>
            <a:r>
              <a:rPr lang="it-IT" b="1" dirty="0" smtClean="0"/>
              <a:t> </a:t>
            </a:r>
            <a:r>
              <a:rPr lang="it-IT" b="1" dirty="0" err="1" smtClean="0"/>
              <a:t>comparison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279924" y="296120"/>
            <a:ext cx="1625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 priori </a:t>
            </a:r>
            <a:r>
              <a:rPr lang="it-IT" b="1" dirty="0" err="1" smtClean="0"/>
              <a:t>emission</a:t>
            </a:r>
            <a:r>
              <a:rPr lang="it-IT" b="1" dirty="0" smtClean="0"/>
              <a:t> </a:t>
            </a:r>
            <a:r>
              <a:rPr lang="it-IT" b="1" dirty="0" err="1" smtClean="0"/>
              <a:t>field</a:t>
            </a:r>
            <a:r>
              <a:rPr lang="it-IT" b="1" dirty="0" smtClean="0"/>
              <a:t> </a:t>
            </a:r>
            <a:r>
              <a:rPr lang="it-IT" b="1" dirty="0" err="1" smtClean="0"/>
              <a:t>comparison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33341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2971</TotalTime>
  <Words>775</Words>
  <Application>Microsoft Macintosh PowerPoint</Application>
  <PresentationFormat>On-screen Show (4:3)</PresentationFormat>
  <Paragraphs>127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Tema di Office</vt:lpstr>
      <vt:lpstr>3_Tema di Office</vt:lpstr>
      <vt:lpstr>4_Tema di Office</vt:lpstr>
      <vt:lpstr>5_Tema di Office</vt:lpstr>
      <vt:lpstr>6_Tema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Sensitivity test  A</vt:lpstr>
      <vt:lpstr>PowerPoint Presentation</vt:lpstr>
      <vt:lpstr>Sensitivity test B</vt:lpstr>
      <vt:lpstr>PowerPoint Presentation</vt:lpstr>
      <vt:lpstr>Sensitivity test C</vt:lpstr>
      <vt:lpstr>Results</vt:lpstr>
      <vt:lpstr>PowerPoint Presentation</vt:lpstr>
      <vt:lpstr>Time series of HFC-125 European emission estimates divided by macro-areas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Uniurb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Michela Maione</dc:creator>
  <cp:lastModifiedBy>Sylvia Walter</cp:lastModifiedBy>
  <cp:revision>140</cp:revision>
  <dcterms:created xsi:type="dcterms:W3CDTF">2014-09-09T15:10:11Z</dcterms:created>
  <dcterms:modified xsi:type="dcterms:W3CDTF">2015-02-12T10:09:14Z</dcterms:modified>
</cp:coreProperties>
</file>