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388" r:id="rId2"/>
    <p:sldId id="403" r:id="rId3"/>
    <p:sldId id="398" r:id="rId4"/>
    <p:sldId id="392" r:id="rId5"/>
    <p:sldId id="402" r:id="rId6"/>
    <p:sldId id="401" r:id="rId7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  <a:srgbClr val="FF0000"/>
    <a:srgbClr val="66FF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77243" autoAdjust="0"/>
  </p:normalViewPr>
  <p:slideViewPr>
    <p:cSldViewPr snapToGrid="0">
      <p:cViewPr>
        <p:scale>
          <a:sx n="64" d="100"/>
          <a:sy n="64" d="100"/>
        </p:scale>
        <p:origin x="-1816" y="-4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CAD51BA-9A7C-43FA-AD0A-38D3E29645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8739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7DF6D1E-69E0-4FB5-AF99-2CB0076A3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4767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Suggested cylinder to use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540F3-853E-490F-8A0D-7D8351088A7F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Suggested cylinder to use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540F3-853E-490F-8A0D-7D8351088A7F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Tert</a:t>
            </a:r>
            <a:r>
              <a:rPr lang="en-GB" dirty="0" smtClean="0"/>
              <a:t> tanks filled at SIO are distributed to each AGAGE site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DF6D1E-69E0-4FB5-AF99-2CB0076A3D3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jpeg"/><Relationship Id="rId5" Type="http://schemas.openxmlformats.org/officeDocument/2006/relationships/image" Target="../media/image1.jpeg"/><Relationship Id="rId6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Logo-white-transpgif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110788" y="-819150"/>
            <a:ext cx="727075" cy="240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UoB-whi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1738" y="549275"/>
            <a:ext cx="270033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City panoram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42938" y="5897563"/>
            <a:ext cx="6149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endParaRPr lang="en-US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0" y="5932488"/>
            <a:ext cx="9144000" cy="939800"/>
            <a:chOff x="0" y="3737"/>
            <a:chExt cx="5760" cy="592"/>
          </a:xfrm>
        </p:grpSpPr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0" y="3737"/>
              <a:ext cx="5760" cy="592"/>
            </a:xfrm>
            <a:prstGeom prst="rect">
              <a:avLst/>
            </a:prstGeom>
            <a:solidFill>
              <a:srgbClr val="2858B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pic>
          <p:nvPicPr>
            <p:cNvPr id="10" name="Picture 11" descr="footer-crest-template croppe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992" y="3776"/>
              <a:ext cx="1768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" name="Picture 12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533400"/>
            <a:ext cx="221932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0238" y="2570163"/>
            <a:ext cx="8258175" cy="676275"/>
          </a:xfrm>
        </p:spPr>
        <p:txBody>
          <a:bodyPr lIns="0" tIns="0" rIns="0" bIns="0" anchor="t"/>
          <a:lstStyle>
            <a:lvl1pPr marL="0" indent="0">
              <a:buFontTx/>
              <a:buNone/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7063" y="3235325"/>
            <a:ext cx="8258175" cy="658813"/>
          </a:xfrm>
        </p:spPr>
        <p:txBody>
          <a:bodyPr lIns="0" tIns="0" rIns="0" bIns="0"/>
          <a:lstStyle>
            <a:lvl1pPr marL="0" indent="0">
              <a:buFontTx/>
              <a:buNone/>
              <a:defRPr sz="3600"/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5D362-E055-4B21-8DB1-B9274279BB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599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599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C5E6E-4BE4-49A4-AB03-91F9E16667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06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06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13175"/>
            <a:ext cx="4038600" cy="206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13175"/>
            <a:ext cx="4038600" cy="206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92AAF-EB38-4FBE-BE3F-FBF1A8A32A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273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3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62754-4458-4DB6-932C-851CCF93F9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3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273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EE3BE-C5F8-4ECC-8A8A-178AF58C4A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599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7425E-3366-4AA4-AC14-B7823906DB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3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06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13175"/>
            <a:ext cx="4038600" cy="206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099C-4976-4E48-ADCA-0F043FF1D5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4370D-71AC-451E-AE20-6D64FDF30A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4F647-E0F7-4363-B767-654B01C09C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3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3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13B1F-A63E-45FD-ABAB-EC89D96882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5AB3C-D88C-4F5D-B1A4-15032D44DF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B6315-5980-48E9-B0AE-FB6A6137EA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CAB05-E4D2-4B25-8351-CE0B5BA3EB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53111-1215-4567-8E3A-A0D5D110A8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2F1C2-4BD4-430C-8348-006BCD023F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jpeg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5932488"/>
            <a:ext cx="9144000" cy="939800"/>
            <a:chOff x="0" y="3737"/>
            <a:chExt cx="5760" cy="59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3737"/>
              <a:ext cx="5760" cy="592"/>
            </a:xfrm>
            <a:prstGeom prst="rect">
              <a:avLst/>
            </a:prstGeom>
            <a:solidFill>
              <a:srgbClr val="2858B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pic>
          <p:nvPicPr>
            <p:cNvPr id="3080" name="Picture 4" descr="footer-crest-template cropped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3992" y="3776"/>
              <a:ext cx="1768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73025"/>
            <a:ext cx="5143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400" b="1">
                <a:solidFill>
                  <a:srgbClr val="B01C2E"/>
                </a:solidFill>
              </a:defRPr>
            </a:lvl1pPr>
          </a:lstStyle>
          <a:p>
            <a:pPr>
              <a:defRPr/>
            </a:pPr>
            <a:fld id="{F9A44CEE-92D5-4C38-BCF3-7ECF192E23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3078" name="Picture 10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33400" y="6046788"/>
            <a:ext cx="2286000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441325" indent="-441325" algn="l" rtl="0" eaLnBrk="0" fontAlgn="base" hangingPunct="0">
        <a:spcBef>
          <a:spcPct val="0"/>
        </a:spcBef>
        <a:spcAft>
          <a:spcPct val="0"/>
        </a:spcAft>
        <a:buBlip>
          <a:blip r:embed="rId20"/>
        </a:buBlip>
        <a:defRPr sz="4400">
          <a:solidFill>
            <a:srgbClr val="B01C2E"/>
          </a:solidFill>
          <a:latin typeface="+mj-lt"/>
          <a:ea typeface="+mj-ea"/>
          <a:cs typeface="+mj-cs"/>
        </a:defRPr>
      </a:lvl1pPr>
      <a:lvl2pPr marL="441325" indent="-441325" algn="l" rtl="0" eaLnBrk="0" fontAlgn="base" hangingPunct="0">
        <a:spcBef>
          <a:spcPct val="0"/>
        </a:spcBef>
        <a:spcAft>
          <a:spcPct val="0"/>
        </a:spcAft>
        <a:buBlip>
          <a:blip r:embed="rId20"/>
        </a:buBlip>
        <a:defRPr sz="4400">
          <a:solidFill>
            <a:srgbClr val="B01C2E"/>
          </a:solidFill>
          <a:latin typeface="Arial" charset="0"/>
        </a:defRPr>
      </a:lvl2pPr>
      <a:lvl3pPr marL="441325" indent="-441325" algn="l" rtl="0" eaLnBrk="0" fontAlgn="base" hangingPunct="0">
        <a:spcBef>
          <a:spcPct val="0"/>
        </a:spcBef>
        <a:spcAft>
          <a:spcPct val="0"/>
        </a:spcAft>
        <a:buBlip>
          <a:blip r:embed="rId20"/>
        </a:buBlip>
        <a:defRPr sz="4400">
          <a:solidFill>
            <a:srgbClr val="B01C2E"/>
          </a:solidFill>
          <a:latin typeface="Arial" charset="0"/>
        </a:defRPr>
      </a:lvl3pPr>
      <a:lvl4pPr marL="441325" indent="-441325" algn="l" rtl="0" eaLnBrk="0" fontAlgn="base" hangingPunct="0">
        <a:spcBef>
          <a:spcPct val="0"/>
        </a:spcBef>
        <a:spcAft>
          <a:spcPct val="0"/>
        </a:spcAft>
        <a:buBlip>
          <a:blip r:embed="rId20"/>
        </a:buBlip>
        <a:defRPr sz="4400">
          <a:solidFill>
            <a:srgbClr val="B01C2E"/>
          </a:solidFill>
          <a:latin typeface="Arial" charset="0"/>
        </a:defRPr>
      </a:lvl4pPr>
      <a:lvl5pPr marL="441325" indent="-441325" algn="l" rtl="0" eaLnBrk="0" fontAlgn="base" hangingPunct="0">
        <a:spcBef>
          <a:spcPct val="0"/>
        </a:spcBef>
        <a:spcAft>
          <a:spcPct val="0"/>
        </a:spcAft>
        <a:buBlip>
          <a:blip r:embed="rId20"/>
        </a:buBlip>
        <a:defRPr sz="4400">
          <a:solidFill>
            <a:srgbClr val="B01C2E"/>
          </a:solidFill>
          <a:latin typeface="Arial" charset="0"/>
        </a:defRPr>
      </a:lvl5pPr>
      <a:lvl6pPr marL="898525" indent="-441325" algn="l" rtl="0" fontAlgn="base">
        <a:spcBef>
          <a:spcPct val="0"/>
        </a:spcBef>
        <a:spcAft>
          <a:spcPct val="0"/>
        </a:spcAft>
        <a:buBlip>
          <a:blip r:embed="rId20"/>
        </a:buBlip>
        <a:defRPr sz="4400">
          <a:solidFill>
            <a:srgbClr val="B01C2E"/>
          </a:solidFill>
          <a:latin typeface="Arial" charset="0"/>
        </a:defRPr>
      </a:lvl6pPr>
      <a:lvl7pPr marL="1355725" indent="-441325" algn="l" rtl="0" fontAlgn="base">
        <a:spcBef>
          <a:spcPct val="0"/>
        </a:spcBef>
        <a:spcAft>
          <a:spcPct val="0"/>
        </a:spcAft>
        <a:buBlip>
          <a:blip r:embed="rId20"/>
        </a:buBlip>
        <a:defRPr sz="4400">
          <a:solidFill>
            <a:srgbClr val="B01C2E"/>
          </a:solidFill>
          <a:latin typeface="Arial" charset="0"/>
        </a:defRPr>
      </a:lvl7pPr>
      <a:lvl8pPr marL="1812925" indent="-441325" algn="l" rtl="0" fontAlgn="base">
        <a:spcBef>
          <a:spcPct val="0"/>
        </a:spcBef>
        <a:spcAft>
          <a:spcPct val="0"/>
        </a:spcAft>
        <a:buBlip>
          <a:blip r:embed="rId20"/>
        </a:buBlip>
        <a:defRPr sz="4400">
          <a:solidFill>
            <a:srgbClr val="B01C2E"/>
          </a:solidFill>
          <a:latin typeface="Arial" charset="0"/>
        </a:defRPr>
      </a:lvl8pPr>
      <a:lvl9pPr marL="2270125" indent="-441325" algn="l" rtl="0" fontAlgn="base">
        <a:spcBef>
          <a:spcPct val="0"/>
        </a:spcBef>
        <a:spcAft>
          <a:spcPct val="0"/>
        </a:spcAft>
        <a:buBlip>
          <a:blip r:embed="rId20"/>
        </a:buBlip>
        <a:defRPr sz="4400">
          <a:solidFill>
            <a:srgbClr val="B01C2E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858BB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858BB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858BB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smtClean="0"/>
              <a:t>Round robin Intercomparison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Preliminary results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71450"/>
            <a:ext cx="8578850" cy="576263"/>
          </a:xfrm>
        </p:spPr>
        <p:txBody>
          <a:bodyPr/>
          <a:lstStyle/>
          <a:p>
            <a:r>
              <a:rPr lang="en-US" dirty="0"/>
              <a:t>Round </a:t>
            </a:r>
            <a:r>
              <a:rPr lang="en-US" dirty="0" smtClean="0"/>
              <a:t>robin </a:t>
            </a:r>
            <a:r>
              <a:rPr lang="en-US" dirty="0" err="1" smtClean="0"/>
              <a:t>intercomparison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877324"/>
              </p:ext>
            </p:extLst>
          </p:nvPr>
        </p:nvGraphicFramePr>
        <p:xfrm>
          <a:off x="477498" y="1281586"/>
          <a:ext cx="8335948" cy="39500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6607"/>
                <a:gridCol w="747027"/>
                <a:gridCol w="1959285"/>
                <a:gridCol w="653607"/>
                <a:gridCol w="822337"/>
                <a:gridCol w="749508"/>
                <a:gridCol w="779488"/>
                <a:gridCol w="749509"/>
                <a:gridCol w="988580"/>
              </a:tblGrid>
              <a:tr h="8338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</a:rPr>
                        <a:t>Fill ID</a:t>
                      </a:r>
                      <a:endParaRPr lang="en-IE" sz="14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</a:rPr>
                        <a:t>Cylinder ID</a:t>
                      </a:r>
                      <a:endParaRPr lang="en-IE" sz="14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</a:rPr>
                        <a:t>Filling Detail</a:t>
                      </a:r>
                      <a:endParaRPr lang="en-IE" sz="14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</a:rPr>
                        <a:t>Pressure</a:t>
                      </a:r>
                      <a:endParaRPr lang="en-IE" sz="14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</a:rPr>
                        <a:t>CH4 [ppb]</a:t>
                      </a:r>
                      <a:endParaRPr lang="en-IE" sz="14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</a:rPr>
                        <a:t>CO2 [ppm]</a:t>
                      </a:r>
                      <a:endParaRPr lang="en-IE" sz="14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</a:rPr>
                        <a:t>N2O [ppb]</a:t>
                      </a:r>
                      <a:endParaRPr lang="en-IE" sz="14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</a:rPr>
                        <a:t>CO [ppb]</a:t>
                      </a:r>
                      <a:endParaRPr lang="en-IE" sz="14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</a:rPr>
                        <a:t>H2O [ppm]</a:t>
                      </a:r>
                      <a:endParaRPr lang="en-IE" sz="1400" b="1" i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1400" b="1" i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58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E-097A</a:t>
                      </a:r>
                      <a:endParaRPr lang="en-IE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DO45177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Rix-</a:t>
                      </a:r>
                      <a:r>
                        <a:rPr lang="en-US" sz="1400" dirty="0" err="1">
                          <a:effectLst/>
                        </a:rPr>
                        <a:t>Dubendorf</a:t>
                      </a:r>
                      <a:r>
                        <a:rPr lang="en-US" sz="1400" dirty="0">
                          <a:effectLst/>
                        </a:rPr>
                        <a:t>, 130507</a:t>
                      </a:r>
                      <a:endParaRPr lang="en-IE" sz="1400" dirty="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140 bar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2074.9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455.7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330.93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574.9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241.7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58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E-110</a:t>
                      </a:r>
                      <a:endParaRPr lang="en-IE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DO45170 (former H-226)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Rix-Rigi‡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140 bar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1944.6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403.6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327.31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161.5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240.5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58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E-111</a:t>
                      </a:r>
                      <a:endParaRPr lang="en-IE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DO45171 (former H-227)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7.2 bar SA†, then Rix-Rigi‡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140 bar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1854.4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384.9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312.06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158.6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148.9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38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E-112</a:t>
                      </a:r>
                      <a:endParaRPr lang="en-IE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DO45180 (former H-228)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 bar Rix-Duebendorf</a:t>
                      </a:r>
                      <a:endParaRPr lang="en-IE" sz="14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(20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 Frebruary 2014)* then fill at Rix-Rigi‡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140 bar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1953.9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404.94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327.37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168.2</a:t>
                      </a:r>
                      <a:endParaRPr lang="en-IE" sz="140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181.7</a:t>
                      </a:r>
                      <a:endParaRPr lang="en-IE" sz="1400" dirty="0">
                        <a:effectLst/>
                        <a:latin typeface="Arial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550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smtClean="0"/>
              <a:t>List of Compounds</a:t>
            </a:r>
            <a:endParaRPr lang="en-IE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741539"/>
              </p:ext>
            </p:extLst>
          </p:nvPr>
        </p:nvGraphicFramePr>
        <p:xfrm>
          <a:off x="1306538" y="1614707"/>
          <a:ext cx="6698210" cy="27630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2984"/>
                <a:gridCol w="921244"/>
                <a:gridCol w="1170747"/>
                <a:gridCol w="921244"/>
                <a:gridCol w="1387453"/>
                <a:gridCol w="704538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b="1" dirty="0">
                          <a:solidFill>
                            <a:srgbClr val="FF0000"/>
                          </a:solidFill>
                          <a:effectLst/>
                        </a:rPr>
                        <a:t>HFC's</a:t>
                      </a:r>
                      <a:endParaRPr lang="en-IE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b="1" dirty="0">
                          <a:solidFill>
                            <a:srgbClr val="FF0000"/>
                          </a:solidFill>
                          <a:effectLst/>
                        </a:rPr>
                        <a:t>CFC's</a:t>
                      </a:r>
                      <a:endParaRPr lang="en-IE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b="1" dirty="0">
                          <a:solidFill>
                            <a:srgbClr val="FF0000"/>
                          </a:solidFill>
                          <a:effectLst/>
                        </a:rPr>
                        <a:t>HCFC's</a:t>
                      </a:r>
                      <a:endParaRPr lang="en-IE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b="1" dirty="0" err="1">
                          <a:solidFill>
                            <a:srgbClr val="FF0000"/>
                          </a:solidFill>
                          <a:effectLst/>
                        </a:rPr>
                        <a:t>Halons</a:t>
                      </a:r>
                      <a:endParaRPr lang="en-IE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b="1" dirty="0">
                          <a:solidFill>
                            <a:srgbClr val="FF0000"/>
                          </a:solidFill>
                          <a:effectLst/>
                        </a:rPr>
                        <a:t>Halocarbons</a:t>
                      </a:r>
                      <a:endParaRPr lang="en-IE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10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solidFill>
                            <a:schemeClr val="tx1"/>
                          </a:solidFill>
                          <a:effectLst/>
                        </a:rPr>
                        <a:t>HFC-23</a:t>
                      </a:r>
                      <a:endParaRPr lang="en-I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CFC-11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HCFC-141b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H-1301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effectLst/>
                        </a:rPr>
                        <a:t>CH3Cl</a:t>
                      </a:r>
                      <a:endParaRPr lang="en-IE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CF4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solidFill>
                            <a:schemeClr val="tx1"/>
                          </a:solidFill>
                          <a:effectLst/>
                        </a:rPr>
                        <a:t>HFC-32</a:t>
                      </a:r>
                      <a:endParaRPr lang="en-I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CFC-12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HCFC-142b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H-1211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CH3Br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SF6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solidFill>
                            <a:schemeClr val="tx1"/>
                          </a:solidFill>
                          <a:effectLst/>
                        </a:rPr>
                        <a:t>HFC-134a</a:t>
                      </a:r>
                      <a:endParaRPr lang="en-IE" sz="1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CFC-13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HCFC-124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H-2402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CH3I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effectLst/>
                        </a:rPr>
                        <a:t>SO2F2</a:t>
                      </a:r>
                      <a:endParaRPr lang="en-IE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solidFill>
                            <a:schemeClr val="tx1"/>
                          </a:solidFill>
                          <a:effectLst/>
                        </a:rPr>
                        <a:t>HFC-125</a:t>
                      </a:r>
                      <a:endParaRPr lang="en-I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CFC-113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CH2Cl2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solidFill>
                            <a:schemeClr val="tx1"/>
                          </a:solidFill>
                          <a:effectLst/>
                        </a:rPr>
                        <a:t>HFC-143a</a:t>
                      </a:r>
                      <a:endParaRPr lang="en-IE" sz="1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effectLst/>
                        </a:rPr>
                        <a:t>CFC-114</a:t>
                      </a:r>
                      <a:endParaRPr lang="en-IE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CHCl3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solidFill>
                            <a:schemeClr val="tx1"/>
                          </a:solidFill>
                          <a:effectLst/>
                        </a:rPr>
                        <a:t>HFC-365mfc</a:t>
                      </a:r>
                      <a:endParaRPr lang="en-I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CFC-115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CHBr3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CCl4</a:t>
                      </a:r>
                      <a:endParaRPr lang="en-IE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effectLst/>
                        </a:rPr>
                        <a:t>TCE</a:t>
                      </a:r>
                      <a:endParaRPr lang="en-IE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effectLst/>
                        </a:rPr>
                        <a:t>PCE</a:t>
                      </a:r>
                      <a:endParaRPr lang="en-IE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400" b="1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479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/>
          <p:cNvSpPr txBox="1">
            <a:spLocks/>
          </p:cNvSpPr>
          <p:nvPr/>
        </p:nvSpPr>
        <p:spPr bwMode="auto">
          <a:xfrm>
            <a:off x="7680428" y="5306517"/>
            <a:ext cx="688295" cy="425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858BB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858BB"/>
              </a:buClr>
              <a:buChar char="•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858BB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en-GB" sz="2800" kern="0" dirty="0" smtClean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637" y="404734"/>
            <a:ext cx="8137677" cy="53275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72" y="680571"/>
            <a:ext cx="8772750" cy="3711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72" y="4392119"/>
            <a:ext cx="4182256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514" y="4344493"/>
            <a:ext cx="4407108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5998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831" y="208380"/>
            <a:ext cx="6124575" cy="39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430" y="4161255"/>
            <a:ext cx="49053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9063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OBtemplate 13 Feb">
  <a:themeElements>
    <a:clrScheme name="UOBtemplate 13 Feb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UOBtemplate 13 Fe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OBtemplate 13 Feb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OBtemplate 13 Feb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OBtemplate 13 Feb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OBtemplate 13 Feb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OBtemplate 13 Feb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OBtemplate 13 Feb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Btemplate 13 Feb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Btemplate 13 Feb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Btemplate 13 Feb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Btemplate 13 Feb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Btemplate 13 Feb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Btemplate 13 Feb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UOB template subtitle in white bar 01 May</Template>
  <TotalTime>31320</TotalTime>
  <Words>228</Words>
  <Application>Microsoft Macintosh PowerPoint</Application>
  <PresentationFormat>On-screen Show (4:3)</PresentationFormat>
  <Paragraphs>91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UOBtemplate 13 Feb</vt:lpstr>
      <vt:lpstr>Round robin Intercomparison  Preliminary results</vt:lpstr>
      <vt:lpstr>Round robin intercomparison</vt:lpstr>
      <vt:lpstr>List of Compounds</vt:lpstr>
      <vt:lpstr>PowerPoint Presentation</vt:lpstr>
      <vt:lpstr>PowerPoint Presentation</vt:lpstr>
      <vt:lpstr>PowerPoint Presentation</vt:lpstr>
    </vt:vector>
  </TitlesOfParts>
  <Company>University of Bristol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 title here</dc:title>
  <dc:creator>isses</dc:creator>
  <cp:lastModifiedBy>Sylvia Walter</cp:lastModifiedBy>
  <cp:revision>615</cp:revision>
  <dcterms:created xsi:type="dcterms:W3CDTF">2007-05-01T15:00:58Z</dcterms:created>
  <dcterms:modified xsi:type="dcterms:W3CDTF">2015-02-12T10:08:30Z</dcterms:modified>
</cp:coreProperties>
</file>