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5" r:id="rId1"/>
    <p:sldMasterId id="2147483703" r:id="rId2"/>
  </p:sldMasterIdLst>
  <p:notesMasterIdLst>
    <p:notesMasterId r:id="rId30"/>
  </p:notesMasterIdLst>
  <p:handoutMasterIdLst>
    <p:handoutMasterId r:id="rId31"/>
  </p:handoutMasterIdLst>
  <p:sldIdLst>
    <p:sldId id="284" r:id="rId3"/>
    <p:sldId id="280" r:id="rId4"/>
    <p:sldId id="283" r:id="rId5"/>
    <p:sldId id="279" r:id="rId6"/>
    <p:sldId id="270" r:id="rId7"/>
    <p:sldId id="269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82" r:id="rId16"/>
    <p:sldId id="285" r:id="rId17"/>
    <p:sldId id="286" r:id="rId18"/>
    <p:sldId id="296" r:id="rId19"/>
    <p:sldId id="297" r:id="rId20"/>
    <p:sldId id="298" r:id="rId21"/>
    <p:sldId id="299" r:id="rId22"/>
    <p:sldId id="287" r:id="rId23"/>
    <p:sldId id="292" r:id="rId24"/>
    <p:sldId id="293" r:id="rId25"/>
    <p:sldId id="294" r:id="rId26"/>
    <p:sldId id="295" r:id="rId27"/>
    <p:sldId id="300" r:id="rId28"/>
    <p:sldId id="281" r:id="rId29"/>
  </p:sldIdLst>
  <p:sldSz cx="9144000" cy="6858000" type="screen4x3"/>
  <p:notesSz cx="6794500" cy="9931400"/>
  <p:embeddedFontLs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84060" autoAdjust="0"/>
  </p:normalViewPr>
  <p:slideViewPr>
    <p:cSldViewPr>
      <p:cViewPr varScale="1">
        <p:scale>
          <a:sx n="77" d="100"/>
          <a:sy n="77" d="100"/>
        </p:scale>
        <p:origin x="-1086" y="-102"/>
      </p:cViewPr>
      <p:guideLst>
        <p:guide orient="horz" pos="4201"/>
        <p:guide orient="horz" pos="2387"/>
        <p:guide pos="68"/>
        <p:guide pos="5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5A2D-F402-48DD-B039-7154530A9DB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28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010E-D1FB-41AC-82FA-21A2BDC5E24B}" type="datetimeFigureOut">
              <a:rPr lang="de-CH" smtClean="0"/>
              <a:t>14.10.2014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5B60-F2BA-46E5-8E2D-2D2B4D1E38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7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23089-ADD9-4216-ABAE-7413D3775C58}" type="slidenum">
              <a:rPr lang="de-CH">
                <a:solidFill>
                  <a:prstClr val="black"/>
                </a:solidFill>
              </a:rPr>
              <a:pPr/>
              <a:t>1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10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11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err="1" smtClean="0"/>
              <a:t>Italy</a:t>
            </a:r>
            <a:r>
              <a:rPr lang="de-DE" dirty="0" smtClean="0"/>
              <a:t>: 2008:</a:t>
            </a:r>
            <a:r>
              <a:rPr lang="de-DE" baseline="0" dirty="0" smtClean="0"/>
              <a:t> 891 </a:t>
            </a:r>
            <a:r>
              <a:rPr lang="de-DE" baseline="0" dirty="0" err="1" smtClean="0"/>
              <a:t>tons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12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/>
              <a:pPr eaLnBrk="1" hangingPunct="1"/>
              <a:t>13</a:t>
            </a:fld>
            <a:endParaRPr lang="de-CH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14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16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/>
              <a:pPr eaLnBrk="1" hangingPunct="1"/>
              <a:t>26</a:t>
            </a:fld>
            <a:endParaRPr lang="de-CH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6B7C0-5283-42CF-B3BB-DB98722413B6}" type="slidenum">
              <a:rPr lang="de-CH"/>
              <a:pPr/>
              <a:t>2</a:t>
            </a:fld>
            <a:endParaRPr lang="de-CH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3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6B7C0-5283-42CF-B3BB-DB98722413B6}" type="slidenum">
              <a:rPr lang="de-CH"/>
              <a:pPr/>
              <a:t>4</a:t>
            </a:fld>
            <a:endParaRPr lang="de-CH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5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6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Baseline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NILU: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increased</a:t>
            </a:r>
            <a:r>
              <a:rPr lang="de-DE" baseline="0" dirty="0" smtClean="0"/>
              <a:t> UK/</a:t>
            </a:r>
            <a:r>
              <a:rPr lang="de-DE" baseline="0" dirty="0" err="1" smtClean="0"/>
              <a:t>Ireland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emsission</a:t>
            </a:r>
            <a:r>
              <a:rPr lang="de-DE" baseline="0" dirty="0" smtClean="0"/>
              <a:t>?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7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8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9191" indent="-2881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52601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1364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74682" indent="-23052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3572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96763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5780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918844" indent="-23052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89D7F-C77C-4EC7-8977-B6180A71158C}" type="slidenum">
              <a:rPr lang="de-CH" sz="1200" b="0">
                <a:solidFill>
                  <a:prstClr val="black"/>
                </a:solidFill>
              </a:rPr>
              <a:pPr eaLnBrk="1" hangingPunct="1"/>
              <a:t>9</a:t>
            </a:fld>
            <a:endParaRPr lang="de-CH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36004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0763" y="1893888"/>
            <a:ext cx="7102475" cy="17065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CH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8" y="3886200"/>
            <a:ext cx="5864225" cy="11271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CH" noProof="0" smtClean="0"/>
          </a:p>
        </p:txBody>
      </p:sp>
      <p:grpSp>
        <p:nvGrpSpPr>
          <p:cNvPr id="6" name="Gruppieren 1"/>
          <p:cNvGrpSpPr/>
          <p:nvPr userDrawn="1"/>
        </p:nvGrpSpPr>
        <p:grpSpPr>
          <a:xfrm>
            <a:off x="6228184" y="205972"/>
            <a:ext cx="2808312" cy="1404156"/>
            <a:chOff x="1331640" y="188640"/>
            <a:chExt cx="3600400" cy="1800200"/>
          </a:xfrm>
        </p:grpSpPr>
        <p:pic>
          <p:nvPicPr>
            <p:cNvPr id="7" name="Picture 2" descr="http://www.online-adventskalender.info/2013/images/logo_empa_bl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88640"/>
              <a:ext cx="36004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online-adventskalender.info/2013/images/logo_empa_b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79" t="25319" r="33099" b="52912"/>
            <a:stretch/>
          </p:blipFill>
          <p:spPr bwMode="auto">
            <a:xfrm>
              <a:off x="3370215" y="633751"/>
              <a:ext cx="378823" cy="39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94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72A070-28A1-4FB3-8CD7-A60A7E1B1E9D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7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C814CF-BA02-4979-BD5B-2FB3A03E667C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26BBB9-11F3-4DCC-8575-857466FF5CDF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19F7B-AB4E-4DF0-A4F9-552C4D1DB230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E907E1-4CF4-429C-BC6E-079816B265C1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E0075C-4EC9-44C3-85C0-165B7DF7CF39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5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5613" y="44450"/>
            <a:ext cx="2159000" cy="60817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329363" cy="60817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E43CF-3294-4602-82AE-5F76B486929D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7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640763" cy="849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77050" y="6669088"/>
            <a:ext cx="2133600" cy="188912"/>
          </a:xfrm>
        </p:spPr>
        <p:txBody>
          <a:bodyPr/>
          <a:lstStyle>
            <a:lvl1pPr>
              <a:defRPr/>
            </a:lvl1pPr>
          </a:lstStyle>
          <a:p>
            <a:fld id="{3F7B3719-279A-4E72-9C24-3392AF50DD6B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45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2005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196975"/>
            <a:ext cx="42005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46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71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4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181100"/>
            <a:ext cx="65500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smtClean="0"/>
              <a:t>Titelmasterformat durch Klicken bearbeiten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924175"/>
            <a:ext cx="5864225" cy="11271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833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81DC9A-4A6B-41E2-9B4C-0D12A7681318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9B52AE-457E-4BBC-9FEB-37F16E14DDD4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35BA3D-BA75-4E7D-AC7C-6070F5B001BC}" type="slidenum">
              <a:rPr lang="de-CH">
                <a:solidFill>
                  <a:srgbClr val="000000"/>
                </a:solidFill>
              </a:rPr>
              <a:pPr/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3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stephan.henne@empa.ch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0"/>
            <a:ext cx="6732091" cy="83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5534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669088"/>
            <a:ext cx="9144000" cy="20161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0" y="6669088"/>
            <a:ext cx="9144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479925" algn="ctr"/>
                <a:tab pos="8877300" algn="r"/>
              </a:tabLst>
            </a:pPr>
            <a:r>
              <a:rPr lang="en-CA" sz="1000" dirty="0" smtClean="0">
                <a:solidFill>
                  <a:prstClr val="black"/>
                </a:solidFill>
              </a:rPr>
              <a:t>INGOS 2PM, Florence,</a:t>
            </a:r>
            <a:r>
              <a:rPr lang="en-CA" sz="1000" baseline="0" dirty="0" smtClean="0">
                <a:solidFill>
                  <a:prstClr val="black"/>
                </a:solidFill>
              </a:rPr>
              <a:t> </a:t>
            </a:r>
            <a:r>
              <a:rPr lang="en-CA" sz="1000" baseline="0" dirty="0" smtClean="0">
                <a:solidFill>
                  <a:prstClr val="black"/>
                </a:solidFill>
              </a:rPr>
              <a:t>Italy, 14-16 Oct 2014	</a:t>
            </a:r>
            <a:r>
              <a:rPr lang="en-CA" sz="1000" dirty="0" smtClean="0">
                <a:solidFill>
                  <a:prstClr val="black"/>
                </a:solidFill>
                <a:hlinkClick r:id="rId7"/>
              </a:rPr>
              <a:t>stephan.henne@empa.ch</a:t>
            </a:r>
            <a:r>
              <a:rPr lang="en-CA" sz="1000" dirty="0" smtClean="0">
                <a:solidFill>
                  <a:prstClr val="black"/>
                </a:solidFill>
              </a:rPr>
              <a:t>	</a:t>
            </a:r>
            <a:fld id="{61D0DD33-4DFC-4EFB-A150-79082E3BB1A4}" type="slidenum">
              <a:rPr lang="en-CA" sz="1000" smtClean="0">
                <a:solidFill>
                  <a:prstClr val="black"/>
                </a:solidFill>
              </a:rPr>
              <a:t>‹#›</a:t>
            </a:fld>
            <a:endParaRPr lang="en-CA" sz="1000" dirty="0">
              <a:solidFill>
                <a:prstClr val="black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grpSp>
        <p:nvGrpSpPr>
          <p:cNvPr id="10" name="Gruppieren 1"/>
          <p:cNvGrpSpPr/>
          <p:nvPr/>
        </p:nvGrpSpPr>
        <p:grpSpPr>
          <a:xfrm>
            <a:off x="7676176" y="54129"/>
            <a:ext cx="1432328" cy="782484"/>
            <a:chOff x="1331640" y="188640"/>
            <a:chExt cx="3600400" cy="1800200"/>
          </a:xfrm>
        </p:grpSpPr>
        <p:pic>
          <p:nvPicPr>
            <p:cNvPr id="11" name="Picture 2" descr="http://www.online-adventskalender.info/2013/images/logo_empa_bl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88640"/>
              <a:ext cx="36004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online-adventskalender.info/2013/images/logo_empa_bl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79" t="25319" r="33099" b="52912"/>
            <a:stretch/>
          </p:blipFill>
          <p:spPr bwMode="auto">
            <a:xfrm>
              <a:off x="3370215" y="633751"/>
              <a:ext cx="378823" cy="39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5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98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55700" indent="-2571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9725" indent="-27463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9700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4272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844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3416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7988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0" name="Rectangle 6"/>
          <p:cNvSpPr>
            <a:spLocks noChangeArrowheads="1"/>
          </p:cNvSpPr>
          <p:nvPr userDrawn="1"/>
        </p:nvSpPr>
        <p:spPr bwMode="auto">
          <a:xfrm>
            <a:off x="0" y="-3175"/>
            <a:ext cx="9144000" cy="990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400">
              <a:solidFill>
                <a:srgbClr val="000000"/>
              </a:solidFill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8640763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669088"/>
            <a:ext cx="21336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FA4DD-BF3E-41F6-8E6B-BF811238E25F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thumb/6/67/Monte_Cimone_versante_nord.jpg/1024px-Monte_Cimone_versante_no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1"/>
          <a:stretch/>
        </p:blipFill>
        <p:spPr bwMode="auto">
          <a:xfrm>
            <a:off x="4222175" y="828252"/>
            <a:ext cx="4924078" cy="40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icture 004_edi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/>
          <a:stretch/>
        </p:blipFill>
        <p:spPr bwMode="auto">
          <a:xfrm>
            <a:off x="0" y="1468027"/>
            <a:ext cx="4719111" cy="40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nuigalway.ie/ccaps/images/Mace_He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4" b="34391"/>
          <a:stretch/>
        </p:blipFill>
        <p:spPr bwMode="auto">
          <a:xfrm>
            <a:off x="-8322" y="4220763"/>
            <a:ext cx="9152322" cy="28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8800"/>
            <a:ext cx="8929688" cy="417658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66700" algn="l"/>
              </a:tabLst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WP15.5: Inverse modeling of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halocarbon emissions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 Brunner, </a:t>
            </a: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Henne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Empa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Switzerland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Manning, UK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MetOffice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United Kingdom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R. Thompson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A.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Stohl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NILU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Norway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48536" y="6599277"/>
            <a:ext cx="40160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1200" b="1" i="1" dirty="0" smtClean="0">
                <a:solidFill>
                  <a:srgbClr val="808080"/>
                </a:solidFill>
              </a:rPr>
              <a:t>INGOS Kickoff-Meeting, Harlem (NL), 21-21 Nov 2011</a:t>
            </a:r>
            <a:endParaRPr lang="de-DE" sz="1200" b="1" i="1" dirty="0">
              <a:solidFill>
                <a:srgbClr val="808080"/>
              </a:solidFill>
            </a:endParaRPr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92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5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79390" y="82742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sz="1800" dirty="0">
                <a:solidFill>
                  <a:srgbClr val="000000"/>
                </a:solidFill>
              </a:rPr>
              <a:t>HFC-125</a:t>
            </a:r>
            <a:endParaRPr lang="en-GB" sz="1800" dirty="0" err="1">
              <a:solidFill>
                <a:srgbClr val="0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154500" y="3573020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sz="1800" dirty="0">
                <a:solidFill>
                  <a:srgbClr val="000000"/>
                </a:solidFill>
              </a:rPr>
              <a:t>HFC-134a</a:t>
            </a:r>
            <a:endParaRPr lang="en-GB" sz="1800" dirty="0" err="1">
              <a:solidFill>
                <a:srgbClr val="0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976215" y="1093316"/>
            <a:ext cx="742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err="1">
                <a:solidFill>
                  <a:srgbClr val="FF0000"/>
                </a:solidFill>
              </a:rPr>
              <a:t>Empa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 bwMode="auto">
          <a:xfrm>
            <a:off x="4077579" y="1078930"/>
            <a:ext cx="6623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NILU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 bwMode="auto">
          <a:xfrm>
            <a:off x="7020340" y="1052670"/>
            <a:ext cx="8114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UKMO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 bwMode="auto">
          <a:xfrm>
            <a:off x="971500" y="3882556"/>
            <a:ext cx="742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err="1">
                <a:solidFill>
                  <a:srgbClr val="FF0000"/>
                </a:solidFill>
              </a:rPr>
              <a:t>Empa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 bwMode="auto">
          <a:xfrm>
            <a:off x="4077579" y="3882556"/>
            <a:ext cx="6623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NILU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7048863" y="3882556"/>
            <a:ext cx="8114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UKMO</a:t>
            </a:r>
            <a:endParaRPr lang="en-GB" dirty="0" err="1">
              <a:solidFill>
                <a:srgbClr val="FF0000"/>
              </a:solidFill>
            </a:endParaRPr>
          </a:p>
        </p:txBody>
      </p:sp>
      <p:pic>
        <p:nvPicPr>
          <p:cNvPr id="4098" name="Picture 2" descr="C:\Users\brd134\Documents\Projekte\INGOS\WP15\Halocarbons\figures\emissions\nilu_new\HFC-125_empa_emissions_INGOS_2011_H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7"/>
          <a:stretch/>
        </p:blipFill>
        <p:spPr bwMode="auto">
          <a:xfrm>
            <a:off x="35370" y="1340710"/>
            <a:ext cx="2906341" cy="2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d134\Documents\Projekte\INGOS\WP15\Halocarbons\figures\emissions\HFC-125_nilu_emissions_INGOS_2011_H1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7"/>
          <a:stretch/>
        </p:blipFill>
        <p:spPr bwMode="auto">
          <a:xfrm>
            <a:off x="2915770" y="1343026"/>
            <a:ext cx="2916031" cy="2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rd134\Documents\Projekte\INGOS\WP15\Halocarbons\figures\emissions\HFC-125_ukmo_emissions_INGOS_2011_H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0" y="1343026"/>
            <a:ext cx="3341275" cy="2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rd134\Documents\Projekte\INGOS\WP15\Halocarbons\figures\emissions\nilu_new\HFC-134a_empa_emissions_INGOS_2011_H1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0"/>
          <a:stretch/>
        </p:blipFill>
        <p:spPr bwMode="auto">
          <a:xfrm>
            <a:off x="35370" y="4155989"/>
            <a:ext cx="2895883" cy="2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rd134\Documents\Projekte\INGOS\WP15\Halocarbons\figures\emissions\HFC-134a_nilu_emissions_INGOS_2011_H1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9"/>
          <a:stretch/>
        </p:blipFill>
        <p:spPr bwMode="auto">
          <a:xfrm>
            <a:off x="2915770" y="4149100"/>
            <a:ext cx="2917635" cy="2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rd134\Documents\Projekte\INGOS\WP15\Halocarbons\figures\emissions\HFC-134a_ukmo_emissions_INGOS_2011_H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0" y="4151416"/>
            <a:ext cx="3341275" cy="22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of Gridded Emissions</a:t>
            </a:r>
          </a:p>
        </p:txBody>
      </p:sp>
    </p:spTree>
    <p:extLst>
      <p:ext uri="{BB962C8B-B14F-4D97-AF65-F5344CB8AC3E}">
        <p14:creationId xmlns:p14="http://schemas.microsoft.com/office/powerpoint/2010/main" val="379310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Comparison of National Total Emissions</a:t>
            </a: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767636" y="5229250"/>
            <a:ext cx="7489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0" dirty="0" smtClean="0">
                <a:solidFill>
                  <a:srgbClr val="000000"/>
                </a:solidFill>
              </a:rPr>
              <a:t>Reasonable agreement with UNFCCC reported values for Italy, UK, Benelux</a:t>
            </a: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0" dirty="0" smtClean="0">
                <a:solidFill>
                  <a:srgbClr val="FF0000"/>
                </a:solidFill>
              </a:rPr>
              <a:t>Higher</a:t>
            </a:r>
            <a:r>
              <a:rPr lang="en-GB" b="0" dirty="0" smtClean="0">
                <a:solidFill>
                  <a:srgbClr val="000000"/>
                </a:solidFill>
              </a:rPr>
              <a:t> than reported emissions for Germany, </a:t>
            </a:r>
            <a:r>
              <a:rPr lang="en-GB" b="0" dirty="0" err="1" smtClean="0">
                <a:solidFill>
                  <a:srgbClr val="FF0000"/>
                </a:solidFill>
              </a:rPr>
              <a:t>Spain+Portugal</a:t>
            </a:r>
            <a:r>
              <a:rPr lang="en-GB" b="0" dirty="0" smtClean="0">
                <a:solidFill>
                  <a:srgbClr val="000000"/>
                </a:solidFill>
              </a:rPr>
              <a:t>, </a:t>
            </a:r>
            <a:r>
              <a:rPr lang="en-GB" b="0" dirty="0" smtClean="0">
                <a:solidFill>
                  <a:srgbClr val="FF0000"/>
                </a:solidFill>
              </a:rPr>
              <a:t>Ireland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0" dirty="0" smtClean="0">
                <a:solidFill>
                  <a:srgbClr val="000000"/>
                </a:solidFill>
              </a:rPr>
              <a:t>Large scatter for France, poor model results for Switzerland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de-CH" b="0" dirty="0" err="1" smtClean="0">
                <a:solidFill>
                  <a:srgbClr val="000000"/>
                </a:solidFill>
              </a:rPr>
              <a:t>Uncertainty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estimates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too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optimistic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for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smtClean="0">
                <a:solidFill>
                  <a:srgbClr val="000000"/>
                </a:solidFill>
              </a:rPr>
              <a:t>Empa1 </a:t>
            </a:r>
            <a:r>
              <a:rPr lang="de-CH" b="0" dirty="0" smtClean="0">
                <a:solidFill>
                  <a:srgbClr val="000000"/>
                </a:solidFill>
              </a:rPr>
              <a:t>and UKMO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" y="1052669"/>
            <a:ext cx="7743688" cy="41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 bwMode="auto">
          <a:xfrm>
            <a:off x="1547580" y="119669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sz="1800" dirty="0">
                <a:solidFill>
                  <a:srgbClr val="000000"/>
                </a:solidFill>
              </a:rPr>
              <a:t>HFC-125</a:t>
            </a:r>
            <a:endParaRPr lang="en-GB" sz="18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80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Comparison of National Total Emissions</a:t>
            </a:r>
            <a:endParaRPr lang="de-DE" dirty="0" smtClean="0"/>
          </a:p>
        </p:txBody>
      </p:sp>
      <p:sp>
        <p:nvSpPr>
          <p:cNvPr id="8" name="Rechteck 7"/>
          <p:cNvSpPr/>
          <p:nvPr/>
        </p:nvSpPr>
        <p:spPr>
          <a:xfrm>
            <a:off x="728857" y="5229250"/>
            <a:ext cx="6984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0" dirty="0" smtClean="0">
                <a:solidFill>
                  <a:srgbClr val="000000"/>
                </a:solidFill>
              </a:rPr>
              <a:t>Reasonable agreement with UNFCCC reported values for Germany, France, Spain + Portugal, Ireland, Benelux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de-CH" b="0" dirty="0" smtClean="0">
                <a:solidFill>
                  <a:srgbClr val="FF0000"/>
                </a:solidFill>
              </a:rPr>
              <a:t>Higher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than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reported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values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for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FF0000"/>
                </a:solidFill>
              </a:rPr>
              <a:t>Italy</a:t>
            </a:r>
            <a:r>
              <a:rPr lang="de-CH" b="0" dirty="0" smtClean="0">
                <a:solidFill>
                  <a:srgbClr val="000000"/>
                </a:solidFill>
              </a:rPr>
              <a:t>, </a:t>
            </a:r>
            <a:r>
              <a:rPr lang="de-CH" b="0" dirty="0" err="1" smtClean="0">
                <a:solidFill>
                  <a:srgbClr val="00B050"/>
                </a:solidFill>
              </a:rPr>
              <a:t>lower</a:t>
            </a:r>
            <a:r>
              <a:rPr lang="de-CH" b="0" dirty="0" smtClean="0">
                <a:solidFill>
                  <a:srgbClr val="00B05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than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reported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for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smtClean="0">
                <a:solidFill>
                  <a:srgbClr val="00B050"/>
                </a:solidFill>
              </a:rPr>
              <a:t>UK</a:t>
            </a:r>
            <a:endParaRPr lang="en-GB" b="0" dirty="0" smtClean="0">
              <a:solidFill>
                <a:srgbClr val="00B050"/>
              </a:solidFill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de-CH" b="0" dirty="0" smtClean="0">
                <a:solidFill>
                  <a:srgbClr val="000000"/>
                </a:solidFill>
              </a:rPr>
              <a:t>Larger </a:t>
            </a:r>
            <a:r>
              <a:rPr lang="de-CH" b="0" dirty="0" err="1" smtClean="0">
                <a:solidFill>
                  <a:srgbClr val="000000"/>
                </a:solidFill>
              </a:rPr>
              <a:t>differences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between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models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than</a:t>
            </a:r>
            <a:r>
              <a:rPr lang="de-CH" b="0" dirty="0" smtClean="0">
                <a:solidFill>
                  <a:srgbClr val="000000"/>
                </a:solidFill>
              </a:rPr>
              <a:t> </a:t>
            </a:r>
            <a:r>
              <a:rPr lang="de-CH" b="0" dirty="0" err="1" smtClean="0">
                <a:solidFill>
                  <a:srgbClr val="000000"/>
                </a:solidFill>
              </a:rPr>
              <a:t>for</a:t>
            </a:r>
            <a:r>
              <a:rPr lang="de-CH" b="0" dirty="0" smtClean="0">
                <a:solidFill>
                  <a:srgbClr val="000000"/>
                </a:solidFill>
              </a:rPr>
              <a:t> HFC-125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7" y="1052670"/>
            <a:ext cx="7705070" cy="410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 bwMode="auto">
          <a:xfrm>
            <a:off x="1619590" y="1165326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sz="1800" dirty="0">
                <a:solidFill>
                  <a:srgbClr val="000000"/>
                </a:solidFill>
              </a:rPr>
              <a:t>HFC-134a</a:t>
            </a:r>
            <a:endParaRPr lang="en-GB" sz="18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3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1</a:t>
            </a:r>
            <a:r>
              <a:rPr lang="de-CH" baseline="30000" dirty="0" smtClean="0"/>
              <a:t>st</a:t>
            </a:r>
            <a:r>
              <a:rPr lang="de-CH" dirty="0" smtClean="0"/>
              <a:t> </a:t>
            </a:r>
            <a:r>
              <a:rPr lang="de-CH" dirty="0"/>
              <a:t>E</a:t>
            </a:r>
            <a:r>
              <a:rPr lang="de-CH" dirty="0" smtClean="0"/>
              <a:t>xperiment</a:t>
            </a:r>
            <a:endParaRPr lang="de-DE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HCFC-141b</a:t>
            </a:r>
            <a:r>
              <a:rPr lang="en-US" dirty="0" smtClean="0"/>
              <a:t> inversion </a:t>
            </a:r>
            <a:r>
              <a:rPr lang="en-US" b="1" dirty="0" smtClean="0"/>
              <a:t>not feasible</a:t>
            </a:r>
            <a:r>
              <a:rPr lang="en-US" dirty="0" smtClean="0"/>
              <a:t> (not enough pollution peaks)</a:t>
            </a:r>
          </a:p>
          <a:p>
            <a:r>
              <a:rPr lang="en-US" dirty="0" smtClean="0"/>
              <a:t>Despite large differences in grid resolution similar ability to reproduce observations (better at MHD than at JFJ, better at JFJ than CMN)</a:t>
            </a:r>
          </a:p>
          <a:p>
            <a:r>
              <a:rPr lang="en-US" dirty="0" smtClean="0"/>
              <a:t>Model results in same range as bottom-up estimates</a:t>
            </a:r>
          </a:p>
          <a:p>
            <a:r>
              <a:rPr lang="en-US" dirty="0" smtClean="0"/>
              <a:t>UNFCCC likely underestimates HFC-125 emissions from Ireland and Iberian countries</a:t>
            </a:r>
          </a:p>
          <a:p>
            <a:r>
              <a:rPr lang="en-US" dirty="0" smtClean="0"/>
              <a:t>UNFCCC likely underestimates HFC-134a emissions from Italy and overestimates those from UK</a:t>
            </a:r>
          </a:p>
          <a:p>
            <a:r>
              <a:rPr lang="en-US" dirty="0" smtClean="0"/>
              <a:t>Model results often deviate from each other more than uncertainty estimates would allow (</a:t>
            </a:r>
            <a:r>
              <a:rPr lang="en-US" dirty="0" err="1" smtClean="0"/>
              <a:t>Empa</a:t>
            </a:r>
            <a:r>
              <a:rPr lang="en-US" dirty="0" smtClean="0"/>
              <a:t> and UKMO uncertainties too small)</a:t>
            </a:r>
          </a:p>
          <a:p>
            <a:r>
              <a:rPr lang="en-US" dirty="0" smtClean="0"/>
              <a:t>Results sensitive to design of covariance matrices &amp; prior uncertainties</a:t>
            </a:r>
          </a:p>
          <a:p>
            <a:r>
              <a:rPr lang="en-US" dirty="0" smtClean="0"/>
              <a:t>Second round needed: enhanced setup for better comparability</a:t>
            </a:r>
            <a:br>
              <a:rPr lang="en-US" dirty="0" smtClean="0"/>
            </a:br>
            <a:r>
              <a:rPr lang="en-US" dirty="0" smtClean="0"/>
              <a:t>(e.g. land-sea mask, resolution, uncertainties)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92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Modeling Protocol for 2</a:t>
            </a:r>
            <a:r>
              <a:rPr lang="en-CA" baseline="30000" dirty="0" smtClean="0"/>
              <a:t>nd</a:t>
            </a:r>
            <a:r>
              <a:rPr lang="en-CA" dirty="0" smtClean="0"/>
              <a:t> Set of Experiments</a:t>
            </a:r>
            <a:endParaRPr lang="en-CA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107950" y="1196752"/>
            <a:ext cx="89281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sz="1800" b="1" dirty="0">
                <a:solidFill>
                  <a:srgbClr val="000000"/>
                </a:solidFill>
              </a:rPr>
              <a:t>Group	</a:t>
            </a:r>
            <a:r>
              <a:rPr lang="de-CH" sz="1800" dirty="0" smtClean="0">
                <a:solidFill>
                  <a:srgbClr val="000000"/>
                </a:solidFill>
              </a:rPr>
              <a:t>Model</a:t>
            </a:r>
            <a:r>
              <a:rPr lang="de-CH" sz="1800" b="1" dirty="0">
                <a:solidFill>
                  <a:srgbClr val="000000"/>
                </a:solidFill>
              </a:rPr>
              <a:t>	</a:t>
            </a:r>
            <a:r>
              <a:rPr lang="de-CH" sz="1800" b="1" dirty="0" err="1">
                <a:solidFill>
                  <a:srgbClr val="000000"/>
                </a:solidFill>
              </a:rPr>
              <a:t>Meteorology</a:t>
            </a:r>
            <a:r>
              <a:rPr lang="de-CH" sz="1800" b="1" dirty="0">
                <a:solidFill>
                  <a:srgbClr val="000000"/>
                </a:solidFill>
              </a:rPr>
              <a:t>	</a:t>
            </a:r>
            <a:r>
              <a:rPr lang="de-CH" sz="1800" b="1" dirty="0" err="1" smtClean="0">
                <a:solidFill>
                  <a:srgbClr val="000000"/>
                </a:solidFill>
              </a:rPr>
              <a:t>Method</a:t>
            </a:r>
            <a:r>
              <a:rPr lang="de-CH" sz="1800" dirty="0" smtClean="0">
                <a:solidFill>
                  <a:srgbClr val="000000"/>
                </a:solidFill>
              </a:rPr>
              <a:t>	</a:t>
            </a:r>
            <a:r>
              <a:rPr lang="de-CH" sz="1800" b="1" dirty="0" smtClean="0">
                <a:solidFill>
                  <a:srgbClr val="000000"/>
                </a:solidFill>
              </a:rPr>
              <a:t>References</a:t>
            </a:r>
            <a:endParaRPr lang="de-CH" sz="18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dirty="0" smtClean="0"/>
              <a:t>Empa1</a:t>
            </a:r>
            <a:r>
              <a:rPr lang="de-CH" b="0" dirty="0"/>
              <a:t>	FLEXPART	ECMWF </a:t>
            </a:r>
            <a:r>
              <a:rPr lang="de-CH" b="0" dirty="0" err="1"/>
              <a:t>analyses</a:t>
            </a:r>
            <a:r>
              <a:rPr lang="de-CH" b="0" dirty="0"/>
              <a:t>	Extended	Brunner et al., 2012, 2013</a:t>
            </a:r>
            <a:br>
              <a:rPr lang="de-CH" b="0" dirty="0"/>
            </a:br>
            <a:r>
              <a:rPr lang="de-CH" b="0" dirty="0"/>
              <a:t>		0.2° x 0.2°, 3-hrly 	Kalman Filter	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dirty="0" smtClean="0"/>
              <a:t>Empa2</a:t>
            </a:r>
            <a:r>
              <a:rPr lang="de-CH" b="0" dirty="0"/>
              <a:t>	FLEXPART	ECMWF </a:t>
            </a:r>
            <a:r>
              <a:rPr lang="de-CH" b="0" dirty="0" err="1"/>
              <a:t>analyses</a:t>
            </a:r>
            <a:r>
              <a:rPr lang="de-CH" b="0" dirty="0"/>
              <a:t>	</a:t>
            </a:r>
            <a:r>
              <a:rPr lang="de-CH" b="0" dirty="0" err="1" smtClean="0"/>
              <a:t>Bayesian</a:t>
            </a:r>
            <a:r>
              <a:rPr lang="de-CH" b="0" dirty="0"/>
              <a:t>	</a:t>
            </a:r>
            <a:r>
              <a:rPr lang="da-DK" b="0" dirty="0" smtClean="0"/>
              <a:t>Stohl </a:t>
            </a:r>
            <a:r>
              <a:rPr lang="da-DK" b="0" dirty="0"/>
              <a:t>et al., 2009, </a:t>
            </a:r>
            <a:r>
              <a:rPr lang="da-DK" b="0" dirty="0" smtClean="0"/>
              <a:t>2010</a:t>
            </a:r>
            <a:r>
              <a:rPr lang="de-CH" b="0" dirty="0"/>
              <a:t/>
            </a:r>
            <a:br>
              <a:rPr lang="de-CH" b="0" dirty="0"/>
            </a:br>
            <a:r>
              <a:rPr lang="de-CH" b="0" dirty="0"/>
              <a:t>		0.2° x 0.2°, 3-hrly 	</a:t>
            </a:r>
            <a:r>
              <a:rPr lang="de-CH" b="0" dirty="0" err="1" smtClean="0"/>
              <a:t>inversion</a:t>
            </a:r>
            <a:r>
              <a:rPr lang="de-CH" b="0" dirty="0"/>
              <a:t>	</a:t>
            </a:r>
            <a:r>
              <a:rPr lang="de-CH" b="0" dirty="0" smtClean="0"/>
              <a:t>Vollmer et al., 2009</a:t>
            </a:r>
            <a:endParaRPr lang="de-CH" b="0" dirty="0"/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dirty="0" smtClean="0"/>
              <a:t>NILU</a:t>
            </a:r>
            <a:r>
              <a:rPr lang="de-CH" b="0" dirty="0" smtClean="0"/>
              <a:t>	FLEXPART 	ECMWF </a:t>
            </a:r>
            <a:r>
              <a:rPr lang="de-CH" b="0" dirty="0" err="1" smtClean="0"/>
              <a:t>analyses</a:t>
            </a:r>
            <a:r>
              <a:rPr lang="de-CH" b="0" dirty="0" smtClean="0"/>
              <a:t>	</a:t>
            </a:r>
            <a:r>
              <a:rPr lang="de-CH" b="0" dirty="0" err="1" smtClean="0"/>
              <a:t>Bayesian</a:t>
            </a:r>
            <a:r>
              <a:rPr lang="de-CH" b="0" dirty="0" smtClean="0"/>
              <a:t>	</a:t>
            </a:r>
            <a:r>
              <a:rPr lang="da-DK" dirty="0" smtClean="0"/>
              <a:t>Thompson </a:t>
            </a:r>
            <a:r>
              <a:rPr lang="da-DK" dirty="0"/>
              <a:t>et al., 2011, 2014</a:t>
            </a: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 smtClean="0"/>
              <a:t>		</a:t>
            </a:r>
            <a:r>
              <a:rPr lang="de-CH" b="0" dirty="0" smtClean="0"/>
              <a:t>0.2° x 0.2°, 3-hrly</a:t>
            </a:r>
            <a:r>
              <a:rPr lang="da-DK" b="0" dirty="0" smtClean="0"/>
              <a:t>	inversion	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a-DK" dirty="0" smtClean="0"/>
              <a:t>UKMO</a:t>
            </a:r>
            <a:r>
              <a:rPr lang="da-DK" b="0" dirty="0"/>
              <a:t>	</a:t>
            </a:r>
            <a:r>
              <a:rPr lang="da-DK" b="0" dirty="0">
                <a:solidFill>
                  <a:srgbClr val="000000"/>
                </a:solidFill>
              </a:rPr>
              <a:t>NAME	UKMO analyses	</a:t>
            </a:r>
            <a:r>
              <a:rPr lang="da-DK" b="0" dirty="0" smtClean="0">
                <a:solidFill>
                  <a:srgbClr val="000000"/>
                </a:solidFill>
              </a:rPr>
              <a:t>Simulated	Manning </a:t>
            </a:r>
            <a:r>
              <a:rPr lang="da-DK" b="0" dirty="0">
                <a:solidFill>
                  <a:srgbClr val="000000"/>
                </a:solidFill>
              </a:rPr>
              <a:t>et al., 2011</a:t>
            </a:r>
            <a:br>
              <a:rPr lang="da-DK" b="0" dirty="0">
                <a:solidFill>
                  <a:srgbClr val="000000"/>
                </a:solidFill>
              </a:rPr>
            </a:br>
            <a:r>
              <a:rPr lang="da-DK" b="0" dirty="0">
                <a:solidFill>
                  <a:srgbClr val="000000"/>
                </a:solidFill>
              </a:rPr>
              <a:t>		</a:t>
            </a:r>
            <a:r>
              <a:rPr lang="de-CH" b="0" dirty="0" smtClean="0">
                <a:solidFill>
                  <a:srgbClr val="000000"/>
                </a:solidFill>
              </a:rPr>
              <a:t>25 x 25 km</a:t>
            </a:r>
            <a:r>
              <a:rPr lang="de-CH" b="0" baseline="30000" dirty="0" smtClean="0">
                <a:solidFill>
                  <a:srgbClr val="000000"/>
                </a:solidFill>
              </a:rPr>
              <a:t>2</a:t>
            </a:r>
            <a:r>
              <a:rPr lang="de-CH" b="0" dirty="0" smtClean="0">
                <a:solidFill>
                  <a:srgbClr val="000000"/>
                </a:solidFill>
              </a:rPr>
              <a:t>, 3-hrly </a:t>
            </a:r>
            <a:r>
              <a:rPr lang="da-DK" b="0" dirty="0">
                <a:solidFill>
                  <a:srgbClr val="000000"/>
                </a:solidFill>
              </a:rPr>
              <a:t>	a</a:t>
            </a:r>
            <a:r>
              <a:rPr lang="da-DK" b="0" dirty="0" smtClean="0">
                <a:solidFill>
                  <a:srgbClr val="000000"/>
                </a:solidFill>
              </a:rPr>
              <a:t>nnealing	Rigby </a:t>
            </a:r>
            <a:r>
              <a:rPr lang="da-DK" b="0" dirty="0">
                <a:solidFill>
                  <a:srgbClr val="000000"/>
                </a:solidFill>
              </a:rPr>
              <a:t>et al., 2011</a:t>
            </a:r>
            <a:endParaRPr lang="de-CH" b="0" dirty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7504" y="4077072"/>
            <a:ext cx="89285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rgbClr val="0033CC"/>
                </a:solidFill>
              </a:rPr>
              <a:t>4 Inversion </a:t>
            </a:r>
            <a:r>
              <a:rPr lang="en-GB" sz="2000" b="1" dirty="0">
                <a:solidFill>
                  <a:srgbClr val="0033CC"/>
                </a:solidFill>
              </a:rPr>
              <a:t>experiments</a:t>
            </a:r>
            <a:br>
              <a:rPr lang="en-GB" sz="2000" b="1" dirty="0">
                <a:solidFill>
                  <a:srgbClr val="0033CC"/>
                </a:solidFill>
              </a:rPr>
            </a:br>
            <a:r>
              <a:rPr lang="en-GB" dirty="0"/>
              <a:t>M</a:t>
            </a:r>
            <a:r>
              <a:rPr lang="en-GB" dirty="0" smtClean="0"/>
              <a:t>easurements </a:t>
            </a:r>
            <a:r>
              <a:rPr lang="en-GB" dirty="0"/>
              <a:t>from </a:t>
            </a:r>
            <a:r>
              <a:rPr lang="en-GB" dirty="0" smtClean="0"/>
              <a:t>AGAGE </a:t>
            </a:r>
            <a:r>
              <a:rPr lang="en-GB" dirty="0"/>
              <a:t>sites Mace Head, </a:t>
            </a:r>
            <a:r>
              <a:rPr lang="en-GB" dirty="0" err="1"/>
              <a:t>Jungfraujoch</a:t>
            </a:r>
            <a:r>
              <a:rPr lang="en-GB" dirty="0"/>
              <a:t> and </a:t>
            </a:r>
            <a:r>
              <a:rPr lang="en-GB" dirty="0" smtClean="0"/>
              <a:t>Mt. </a:t>
            </a:r>
            <a:r>
              <a:rPr lang="en-GB" dirty="0" err="1" smtClean="0"/>
              <a:t>Cimone</a:t>
            </a:r>
            <a:endParaRPr lang="en-GB" dirty="0" smtClean="0"/>
          </a:p>
          <a:p>
            <a:pPr lvl="0"/>
            <a:r>
              <a:rPr lang="en-GB" b="1" dirty="0" smtClean="0">
                <a:solidFill>
                  <a:srgbClr val="FF0000"/>
                </a:solidFill>
              </a:rPr>
              <a:t>Updated observation </a:t>
            </a:r>
            <a:r>
              <a:rPr lang="en-GB" b="1" dirty="0" smtClean="0">
                <a:solidFill>
                  <a:srgbClr val="FF0000"/>
                </a:solidFill>
              </a:rPr>
              <a:t>uncertainty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Updated a-priori uncertainties (</a:t>
            </a:r>
            <a:r>
              <a:rPr lang="en-GB" b="1" dirty="0" err="1" smtClean="0">
                <a:solidFill>
                  <a:srgbClr val="FF0000"/>
                </a:solidFill>
              </a:rPr>
              <a:t>Empa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  <a:endParaRPr lang="en-GB" sz="1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6548438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ID</a:t>
            </a:r>
            <a:r>
              <a:rPr lang="en-GB" sz="1800" b="1" dirty="0">
                <a:solidFill>
                  <a:srgbClr val="000000"/>
                </a:solidFill>
              </a:rPr>
              <a:t>	Trace gas	A priori inventory	Time period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6548438" algn="l"/>
              </a:tabLst>
            </a:pPr>
            <a:r>
              <a:rPr lang="en-GB" b="0" dirty="0" smtClean="0"/>
              <a:t>H11v2</a:t>
            </a:r>
            <a:r>
              <a:rPr lang="en-GB" b="0" dirty="0"/>
              <a:t>	HFC-125	</a:t>
            </a:r>
            <a:r>
              <a:rPr lang="en-GB" b="1" dirty="0" smtClean="0">
                <a:solidFill>
                  <a:srgbClr val="FF0000"/>
                </a:solidFill>
              </a:rPr>
              <a:t>EDGARv4.2_FT2010</a:t>
            </a:r>
            <a:r>
              <a:rPr lang="en-GB" b="0" dirty="0"/>
              <a:t>	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6548438" algn="l"/>
              </a:tabLst>
            </a:pPr>
            <a:r>
              <a:rPr lang="en-GB" b="0" dirty="0" smtClean="0"/>
              <a:t>H12v2</a:t>
            </a:r>
            <a:r>
              <a:rPr lang="en-GB" b="0" dirty="0"/>
              <a:t>	HFC-134a	</a:t>
            </a:r>
            <a:r>
              <a:rPr lang="en-GB" b="1" dirty="0" smtClean="0">
                <a:solidFill>
                  <a:srgbClr val="FF0000"/>
                </a:solidFill>
              </a:rPr>
              <a:t>EDGARv4.2_FT2010</a:t>
            </a:r>
            <a:r>
              <a:rPr lang="en-GB" b="0" dirty="0"/>
              <a:t>	2011</a:t>
            </a:r>
          </a:p>
          <a:p>
            <a:pPr>
              <a:tabLst>
                <a:tab pos="1169988" algn="l"/>
                <a:tab pos="3232150" algn="l"/>
                <a:tab pos="6548438" algn="l"/>
              </a:tabLst>
            </a:pPr>
            <a:r>
              <a:rPr lang="en-GB" b="0" dirty="0" smtClean="0">
                <a:solidFill>
                  <a:srgbClr val="000000"/>
                </a:solidFill>
              </a:rPr>
              <a:t>H13v2</a:t>
            </a:r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FF0000"/>
                </a:solidFill>
              </a:rPr>
              <a:t>SF6</a:t>
            </a:r>
            <a:r>
              <a:rPr lang="en-GB" b="0" dirty="0">
                <a:solidFill>
                  <a:srgbClr val="000000"/>
                </a:solidFill>
              </a:rPr>
              <a:t>	</a:t>
            </a:r>
            <a:r>
              <a:rPr lang="en-GB" b="1" dirty="0" smtClean="0">
                <a:solidFill>
                  <a:srgbClr val="FF0000"/>
                </a:solidFill>
              </a:rPr>
              <a:t>EDGARv4.2_FT2010</a:t>
            </a:r>
            <a:r>
              <a:rPr lang="en-GB" b="0" dirty="0">
                <a:solidFill>
                  <a:srgbClr val="000000"/>
                </a:solidFill>
              </a:rPr>
              <a:t>	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6548438" algn="l"/>
              </a:tabLst>
            </a:pPr>
            <a:r>
              <a:rPr lang="en-GB" b="0" dirty="0" smtClean="0">
                <a:solidFill>
                  <a:srgbClr val="000000"/>
                </a:solidFill>
              </a:rPr>
              <a:t>H14v2</a:t>
            </a:r>
            <a:r>
              <a:rPr lang="en-GB" b="0" dirty="0">
                <a:solidFill>
                  <a:srgbClr val="000000"/>
                </a:solidFill>
              </a:rPr>
              <a:t>	HFC-125	</a:t>
            </a:r>
            <a:r>
              <a:rPr lang="en-GB" b="1" dirty="0" smtClean="0">
                <a:solidFill>
                  <a:srgbClr val="FF0000"/>
                </a:solidFill>
              </a:rPr>
              <a:t>no/</a:t>
            </a:r>
            <a:r>
              <a:rPr lang="en-GB" b="1" dirty="0" err="1" smtClean="0">
                <a:solidFill>
                  <a:srgbClr val="FF0000"/>
                </a:solidFill>
              </a:rPr>
              <a:t>const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a </a:t>
            </a:r>
            <a:r>
              <a:rPr lang="en-GB" b="1" dirty="0" smtClean="0">
                <a:solidFill>
                  <a:srgbClr val="FF0000"/>
                </a:solidFill>
              </a:rPr>
              <a:t>priori (100 % </a:t>
            </a:r>
            <a:r>
              <a:rPr lang="en-GB" b="1" dirty="0" err="1" smtClean="0">
                <a:solidFill>
                  <a:srgbClr val="FF0000"/>
                </a:solidFill>
              </a:rPr>
              <a:t>unc</a:t>
            </a:r>
            <a:r>
              <a:rPr lang="en-GB" b="1" dirty="0" smtClean="0">
                <a:solidFill>
                  <a:srgbClr val="FF0000"/>
                </a:solidFill>
              </a:rPr>
              <a:t>) </a:t>
            </a:r>
            <a:r>
              <a:rPr lang="en-GB" b="0" dirty="0">
                <a:solidFill>
                  <a:srgbClr val="000000"/>
                </a:solidFill>
              </a:rPr>
              <a:t>	2011</a:t>
            </a:r>
          </a:p>
        </p:txBody>
      </p:sp>
      <p:sp>
        <p:nvSpPr>
          <p:cNvPr id="10" name="Textfeld 12"/>
          <p:cNvSpPr txBox="1"/>
          <p:nvPr/>
        </p:nvSpPr>
        <p:spPr>
          <a:xfrm>
            <a:off x="107504" y="827420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i="1" dirty="0" err="1" smtClean="0">
                <a:solidFill>
                  <a:srgbClr val="FF0000"/>
                </a:solidFill>
              </a:rPr>
              <a:t>distributed</a:t>
            </a:r>
            <a:r>
              <a:rPr lang="de-CH" sz="1800" i="1" dirty="0" smtClean="0">
                <a:solidFill>
                  <a:srgbClr val="FF0000"/>
                </a:solidFill>
              </a:rPr>
              <a:t> in Sept </a:t>
            </a:r>
            <a:r>
              <a:rPr lang="de-CH" i="1" dirty="0" smtClean="0">
                <a:solidFill>
                  <a:srgbClr val="FF0000"/>
                </a:solidFill>
              </a:rPr>
              <a:t>2014</a:t>
            </a:r>
            <a:endParaRPr lang="de-CH" sz="18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5468759"/>
            <a:ext cx="3600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 smtClean="0"/>
              <a:t>EDGAR 4.2_FT2010</a:t>
            </a:r>
          </a:p>
          <a:p>
            <a:r>
              <a:rPr lang="de-CH" dirty="0" err="1" smtClean="0"/>
              <a:t>Contains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point</a:t>
            </a:r>
            <a:r>
              <a:rPr lang="de-CH" dirty="0" smtClean="0"/>
              <a:t> </a:t>
            </a:r>
            <a:r>
              <a:rPr lang="de-CH" dirty="0" err="1" smtClean="0"/>
              <a:t>sources</a:t>
            </a:r>
            <a:r>
              <a:rPr lang="de-CH" dirty="0" smtClean="0"/>
              <a:t> in Western Europe?</a:t>
            </a:r>
          </a:p>
          <a:p>
            <a:r>
              <a:rPr lang="de-CH" dirty="0" smtClean="0"/>
              <a:t>Fall back </a:t>
            </a:r>
            <a:r>
              <a:rPr lang="de-CH" dirty="0" err="1" smtClean="0"/>
              <a:t>to</a:t>
            </a:r>
            <a:r>
              <a:rPr lang="de-CH" dirty="0" smtClean="0"/>
              <a:t> 4.2 2008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70" y="1681119"/>
            <a:ext cx="8926027" cy="19243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e-CH" sz="2000" dirty="0" smtClean="0"/>
              <a:t>Additional </a:t>
            </a:r>
            <a:r>
              <a:rPr lang="de-CH" sz="2000" dirty="0" err="1" smtClean="0"/>
              <a:t>reporting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/>
              <a:t>:</a:t>
            </a:r>
            <a:endParaRPr lang="de-CH" sz="2000" dirty="0" smtClean="0"/>
          </a:p>
          <a:p>
            <a:endParaRPr lang="de-CH" sz="2000" dirty="0" smtClean="0"/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CH" sz="2000" dirty="0" smtClean="0"/>
              <a:t>Time </a:t>
            </a:r>
            <a:r>
              <a:rPr lang="de-CH" sz="2000" dirty="0" err="1" smtClean="0"/>
              <a:t>series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a-priori and a-posteriori </a:t>
            </a:r>
            <a:r>
              <a:rPr lang="de-CH" sz="2000" dirty="0" err="1" smtClean="0"/>
              <a:t>baseline</a:t>
            </a:r>
            <a:r>
              <a:rPr lang="de-CH" sz="2000" dirty="0" smtClean="0"/>
              <a:t> </a:t>
            </a:r>
            <a:r>
              <a:rPr lang="de-CH" sz="2000" dirty="0" err="1" smtClean="0"/>
              <a:t>mole</a:t>
            </a:r>
            <a:r>
              <a:rPr lang="de-CH" sz="2000" dirty="0" smtClean="0"/>
              <a:t> </a:t>
            </a:r>
            <a:r>
              <a:rPr lang="de-CH" sz="2000" dirty="0" err="1" smtClean="0"/>
              <a:t>factions</a:t>
            </a:r>
            <a:endParaRPr lang="de-CH" sz="2000" dirty="0" smtClean="0"/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de-CH" sz="2000" dirty="0" smtClean="0"/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CH" sz="2000" dirty="0" smtClean="0"/>
              <a:t>A-posteriori </a:t>
            </a:r>
            <a:r>
              <a:rPr lang="de-CH" sz="2000" dirty="0" err="1" smtClean="0"/>
              <a:t>emissions</a:t>
            </a:r>
            <a:r>
              <a:rPr lang="de-CH" sz="2000" dirty="0" smtClean="0"/>
              <a:t> and </a:t>
            </a:r>
            <a:r>
              <a:rPr lang="de-CH" sz="2000" dirty="0" err="1" smtClean="0"/>
              <a:t>uncertainties</a:t>
            </a:r>
            <a:r>
              <a:rPr lang="de-CH" sz="2000" dirty="0" smtClean="0"/>
              <a:t> on </a:t>
            </a:r>
            <a:r>
              <a:rPr lang="de-CH" sz="2000" dirty="0" err="1" smtClean="0"/>
              <a:t>regular</a:t>
            </a:r>
            <a:r>
              <a:rPr lang="de-CH" sz="2000" dirty="0" smtClean="0"/>
              <a:t> </a:t>
            </a:r>
            <a:r>
              <a:rPr lang="de-CH" sz="2000" dirty="0" err="1" smtClean="0"/>
              <a:t>grid</a:t>
            </a:r>
            <a:r>
              <a:rPr lang="de-CH" sz="2000" dirty="0" smtClean="0"/>
              <a:t>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1186034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238411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1"/>
          <p:cNvSpPr/>
          <p:nvPr/>
        </p:nvSpPr>
        <p:spPr>
          <a:xfrm>
            <a:off x="767636" y="5229250"/>
            <a:ext cx="7489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0" dirty="0" smtClean="0">
                <a:solidFill>
                  <a:srgbClr val="000000"/>
                </a:solidFill>
              </a:rPr>
              <a:t>Reasonable agreement with UNFCCC reported values for Italy, UK, Benelux</a:t>
            </a: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0" dirty="0" smtClean="0">
                <a:solidFill>
                  <a:srgbClr val="FF0000"/>
                </a:solidFill>
              </a:rPr>
              <a:t>Higher</a:t>
            </a:r>
            <a:r>
              <a:rPr lang="en-GB" b="0" dirty="0" smtClean="0">
                <a:solidFill>
                  <a:srgbClr val="000000"/>
                </a:solidFill>
              </a:rPr>
              <a:t> than reported emissions for Germany, </a:t>
            </a:r>
            <a:r>
              <a:rPr lang="en-GB" b="0" dirty="0" err="1" smtClean="0">
                <a:solidFill>
                  <a:srgbClr val="FF0000"/>
                </a:solidFill>
              </a:rPr>
              <a:t>Spain+Portugal</a:t>
            </a:r>
            <a:r>
              <a:rPr lang="en-GB" b="0" dirty="0" smtClean="0">
                <a:solidFill>
                  <a:srgbClr val="000000"/>
                </a:solidFill>
              </a:rPr>
              <a:t>, </a:t>
            </a:r>
            <a:r>
              <a:rPr lang="en-GB" b="0" dirty="0" smtClean="0">
                <a:solidFill>
                  <a:srgbClr val="FF0000"/>
                </a:solidFill>
              </a:rPr>
              <a:t>Ireland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0000"/>
                </a:solidFill>
              </a:rPr>
              <a:t>Different </a:t>
            </a:r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dirty="0" smtClean="0">
                <a:solidFill>
                  <a:srgbClr val="000000"/>
                </a:solidFill>
              </a:rPr>
              <a:t>missions distribution France vs. Benelux</a:t>
            </a:r>
            <a:endParaRPr lang="en-GB" b="0" dirty="0" smtClean="0">
              <a:solidFill>
                <a:srgbClr val="000000"/>
              </a:solidFill>
            </a:endParaRPr>
          </a:p>
        </p:txBody>
      </p:sp>
      <p:sp>
        <p:nvSpPr>
          <p:cNvPr id="8" name="Textfeld 2"/>
          <p:cNvSpPr txBox="1"/>
          <p:nvPr/>
        </p:nvSpPr>
        <p:spPr bwMode="auto">
          <a:xfrm>
            <a:off x="1547580" y="119669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sz="1800" dirty="0">
                <a:solidFill>
                  <a:srgbClr val="000000"/>
                </a:solidFill>
              </a:rPr>
              <a:t>HFC-125</a:t>
            </a:r>
            <a:endParaRPr lang="en-GB" sz="1800" dirty="0" err="1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of National Total Emissions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</a:t>
            </a: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Set)</a:t>
            </a:r>
          </a:p>
        </p:txBody>
      </p:sp>
    </p:spTree>
    <p:extLst>
      <p:ext uri="{BB962C8B-B14F-4D97-AF65-F5344CB8AC3E}">
        <p14:creationId xmlns:p14="http://schemas.microsoft.com/office/powerpoint/2010/main" val="2861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5" y="1089250"/>
            <a:ext cx="7238411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728857" y="5229250"/>
            <a:ext cx="6984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b="0" dirty="0" smtClean="0">
                <a:solidFill>
                  <a:srgbClr val="000000"/>
                </a:solidFill>
              </a:rPr>
              <a:t>Reasonable agreement with UNFCCC reported values for France, Spain + Portugal</a:t>
            </a:r>
            <a:r>
              <a:rPr lang="en-CA" dirty="0" smtClean="0">
                <a:solidFill>
                  <a:srgbClr val="000000"/>
                </a:solidFill>
              </a:rPr>
              <a:t>, Ireland</a:t>
            </a:r>
            <a:r>
              <a:rPr lang="en-CA" b="0" dirty="0" smtClean="0">
                <a:solidFill>
                  <a:srgbClr val="000000"/>
                </a:solidFill>
              </a:rPr>
              <a:t>, Benelux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b="0" dirty="0" smtClean="0">
                <a:solidFill>
                  <a:srgbClr val="FF0000"/>
                </a:solidFill>
              </a:rPr>
              <a:t>Higher</a:t>
            </a:r>
            <a:r>
              <a:rPr lang="en-CA" b="0" dirty="0" smtClean="0">
                <a:solidFill>
                  <a:srgbClr val="000000"/>
                </a:solidFill>
              </a:rPr>
              <a:t> than reported values for </a:t>
            </a:r>
            <a:r>
              <a:rPr lang="en-CA" b="0" dirty="0" smtClean="0">
                <a:solidFill>
                  <a:srgbClr val="FF0000"/>
                </a:solidFill>
              </a:rPr>
              <a:t>Italy</a:t>
            </a:r>
            <a:r>
              <a:rPr lang="en-CA" b="0" dirty="0" smtClean="0">
                <a:solidFill>
                  <a:srgbClr val="000000"/>
                </a:solidFill>
              </a:rPr>
              <a:t>, </a:t>
            </a:r>
            <a:r>
              <a:rPr lang="en-CA" b="0" dirty="0" smtClean="0">
                <a:solidFill>
                  <a:srgbClr val="00B050"/>
                </a:solidFill>
              </a:rPr>
              <a:t>lower </a:t>
            </a:r>
            <a:r>
              <a:rPr lang="en-CA" b="0" dirty="0" smtClean="0">
                <a:solidFill>
                  <a:srgbClr val="000000"/>
                </a:solidFill>
              </a:rPr>
              <a:t>than reported for </a:t>
            </a:r>
            <a:r>
              <a:rPr lang="en-CA" b="0" dirty="0" smtClean="0">
                <a:solidFill>
                  <a:srgbClr val="00B050"/>
                </a:solidFill>
              </a:rPr>
              <a:t>UK</a:t>
            </a:r>
          </a:p>
          <a:p>
            <a:pPr marL="342900" indent="-34290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dirty="0" smtClean="0">
                <a:solidFill>
                  <a:srgbClr val="000000"/>
                </a:solidFill>
              </a:rPr>
              <a:t>Large values for De and Benelux in </a:t>
            </a:r>
            <a:r>
              <a:rPr lang="en-CA" dirty="0" err="1" smtClean="0">
                <a:solidFill>
                  <a:srgbClr val="000000"/>
                </a:solidFill>
              </a:rPr>
              <a:t>Empa</a:t>
            </a:r>
            <a:r>
              <a:rPr lang="en-CA" dirty="0" smtClean="0">
                <a:solidFill>
                  <a:srgbClr val="000000"/>
                </a:solidFill>
              </a:rPr>
              <a:t> probably  artefacts</a:t>
            </a:r>
            <a:endParaRPr lang="en-CA" dirty="0"/>
          </a:p>
        </p:txBody>
      </p:sp>
      <p:sp>
        <p:nvSpPr>
          <p:cNvPr id="18" name="Textfeld 17"/>
          <p:cNvSpPr txBox="1"/>
          <p:nvPr/>
        </p:nvSpPr>
        <p:spPr bwMode="auto">
          <a:xfrm>
            <a:off x="2244120" y="1156760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sz="1800" dirty="0">
                <a:solidFill>
                  <a:srgbClr val="000000"/>
                </a:solidFill>
              </a:rPr>
              <a:t>HFC-134a</a:t>
            </a:r>
            <a:endParaRPr lang="en-GB" sz="18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of National Total Emissions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(2</a:t>
            </a:r>
            <a:r>
              <a:rPr lang="en-CA" baseline="30000" dirty="0" smtClean="0"/>
              <a:t>nd</a:t>
            </a:r>
            <a:r>
              <a:rPr lang="en-CA" dirty="0" smtClean="0"/>
              <a:t> Set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11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H11 vs. H14: Performance Analysis </a:t>
            </a:r>
            <a:endParaRPr lang="en-CA" dirty="0"/>
          </a:p>
        </p:txBody>
      </p:sp>
      <p:pic>
        <p:nvPicPr>
          <p:cNvPr id="3075" name="Picture 3" descr="C:\Users\hes134\projects\INGOS\Task15.5\results_HES\diag_cov_homo\iterative\HFC_125\taylor_plot_HFC_1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14" y="1548482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1652" y="130968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H14</a:t>
            </a:r>
            <a:endParaRPr lang="en-CA" dirty="0"/>
          </a:p>
        </p:txBody>
      </p:sp>
      <p:pic>
        <p:nvPicPr>
          <p:cNvPr id="3076" name="Picture 4" descr="C:\Users\hes134\projects\INGOS\Task15.5\results_HES\diag_cov\iterative\HFC_125\taylor_plot_HFC_1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3" y="1557288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542" y="130968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22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H11 </a:t>
            </a:r>
            <a:r>
              <a:rPr lang="de-CH" dirty="0" smtClean="0"/>
              <a:t>vs. </a:t>
            </a:r>
            <a:r>
              <a:rPr lang="de-CH" dirty="0"/>
              <a:t>H14: </a:t>
            </a:r>
            <a:r>
              <a:rPr lang="de-CH" dirty="0" smtClean="0"/>
              <a:t>Prior </a:t>
            </a:r>
            <a:r>
              <a:rPr lang="de-CH" dirty="0" err="1"/>
              <a:t>Emissions</a:t>
            </a:r>
            <a:endParaRPr lang="en-CA" dirty="0"/>
          </a:p>
        </p:txBody>
      </p:sp>
      <p:pic>
        <p:nvPicPr>
          <p:cNvPr id="5122" name="Picture 2" descr="C:\Users\hes134\projects\INGOS\Task15.5\results_HES\diag_cov_homo\iterative\HFC_125\emissions_apriori_HFC_1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93" y="1518651"/>
            <a:ext cx="4464000" cy="45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es134\projects\INGOS\Task15.5\results_HES\diag_cov\iterative\HFC_125\emissions_apriori_HFC_1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44435"/>
            <a:ext cx="4464000" cy="45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H11 </a:t>
            </a:r>
            <a:r>
              <a:rPr lang="de-CH" dirty="0" err="1" smtClean="0"/>
              <a:t>vs</a:t>
            </a:r>
            <a:r>
              <a:rPr lang="de-CH" dirty="0" smtClean="0"/>
              <a:t> H14: </a:t>
            </a:r>
            <a:r>
              <a:rPr lang="de-CH" dirty="0" err="1" smtClean="0"/>
              <a:t>Posterior</a:t>
            </a:r>
            <a:r>
              <a:rPr lang="de-CH" dirty="0" smtClean="0"/>
              <a:t> </a:t>
            </a:r>
            <a:r>
              <a:rPr lang="de-CH" dirty="0" err="1" smtClean="0"/>
              <a:t>Emissions</a:t>
            </a:r>
            <a:endParaRPr lang="en-CA" dirty="0"/>
          </a:p>
        </p:txBody>
      </p:sp>
      <p:pic>
        <p:nvPicPr>
          <p:cNvPr id="4099" name="Picture 3" descr="C:\Users\hes134\projects\INGOS\Task15.5\results_HES\diag_cov\iterative\HFC_125\emissions_aposteriori_HFC_1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1227"/>
            <a:ext cx="4464000" cy="45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es134\projects\INGOS\Task15.5\results_HES\diag_cov_homo\iterative\HFC_125\emissions_aposteriori_HFC_1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3" y="1531227"/>
            <a:ext cx="4464000" cy="45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Plans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InGOS</a:t>
            </a:r>
            <a:r>
              <a:rPr lang="de-CH" dirty="0" smtClean="0"/>
              <a:t> Task 15.5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51400" y="1268700"/>
            <a:ext cx="842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Task 15.5</a:t>
            </a:r>
            <a:r>
              <a:rPr lang="en-GB" sz="1800" b="1" dirty="0"/>
              <a:t>: </a:t>
            </a:r>
            <a:r>
              <a:rPr lang="en-GB" sz="1800" b="1" dirty="0" err="1"/>
              <a:t>Modeling</a:t>
            </a:r>
            <a:r>
              <a:rPr lang="en-GB" sz="1800" b="1" dirty="0"/>
              <a:t> of </a:t>
            </a:r>
            <a:r>
              <a:rPr lang="en-GB" sz="1800" b="1" dirty="0" smtClean="0"/>
              <a:t>halocarbons</a:t>
            </a:r>
            <a:br>
              <a:rPr lang="en-GB" sz="1800" b="1" dirty="0" smtClean="0"/>
            </a:br>
            <a:r>
              <a:rPr lang="en-GB" sz="1800" b="1" dirty="0" smtClean="0"/>
              <a:t>lead: </a:t>
            </a:r>
            <a:r>
              <a:rPr lang="en-GB" sz="1800" b="1" dirty="0" err="1" smtClean="0"/>
              <a:t>Empa</a:t>
            </a:r>
            <a:r>
              <a:rPr lang="en-GB" sz="1800" b="1" dirty="0" smtClean="0"/>
              <a:t>; contributors</a:t>
            </a:r>
            <a:r>
              <a:rPr lang="en-GB" sz="1800" b="1" dirty="0"/>
              <a:t>: NILU, MET</a:t>
            </a:r>
            <a:endParaRPr lang="de-CH" sz="1800" dirty="0"/>
          </a:p>
          <a:p>
            <a:r>
              <a:rPr lang="en-GB" sz="1800" dirty="0"/>
              <a:t>Inverse </a:t>
            </a:r>
            <a:r>
              <a:rPr lang="en-GB" sz="1800" dirty="0" err="1"/>
              <a:t>modeling</a:t>
            </a:r>
            <a:r>
              <a:rPr lang="en-GB" sz="1800" dirty="0"/>
              <a:t> of European halocarbon emissions based on different Lagrangian particle dispersion </a:t>
            </a:r>
            <a:r>
              <a:rPr lang="en-GB" sz="1800" dirty="0" smtClean="0"/>
              <a:t>models</a:t>
            </a:r>
            <a:endParaRPr lang="de-CH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275145" y="2704896"/>
            <a:ext cx="842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Deliverables:</a:t>
            </a:r>
            <a:endParaRPr lang="en-GB" sz="1800" b="1" dirty="0"/>
          </a:p>
          <a:p>
            <a:r>
              <a:rPr lang="en-GB" sz="1800" dirty="0" smtClean="0"/>
              <a:t>D15.11</a:t>
            </a:r>
            <a:r>
              <a:rPr lang="en-GB" sz="1800" dirty="0"/>
              <a:t>: </a:t>
            </a:r>
            <a:r>
              <a:rPr lang="en-CA" dirty="0"/>
              <a:t>European halocarbon </a:t>
            </a:r>
            <a:r>
              <a:rPr lang="en-CA" dirty="0" smtClean="0"/>
              <a:t>inversions using </a:t>
            </a:r>
            <a:r>
              <a:rPr lang="en-CA" dirty="0"/>
              <a:t>improved </a:t>
            </a:r>
            <a:r>
              <a:rPr lang="en-CA" b="1" dirty="0" smtClean="0"/>
              <a:t>halocarbon </a:t>
            </a:r>
            <a:r>
              <a:rPr lang="en-CA" dirty="0" smtClean="0"/>
              <a:t>measurements </a:t>
            </a:r>
            <a:r>
              <a:rPr lang="en-CA" dirty="0"/>
              <a:t>at </a:t>
            </a:r>
            <a:r>
              <a:rPr lang="en-CA" dirty="0" err="1"/>
              <a:t>InGOS</a:t>
            </a:r>
            <a:r>
              <a:rPr lang="en-CA" dirty="0"/>
              <a:t> stations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M42 = </a:t>
            </a:r>
            <a:r>
              <a:rPr lang="en-GB" sz="1800" dirty="0" smtClean="0">
                <a:solidFill>
                  <a:srgbClr val="FF0000"/>
                </a:solidFill>
              </a:rPr>
              <a:t>1 Apr2015</a:t>
            </a:r>
            <a:r>
              <a:rPr lang="en-GB" sz="1800" dirty="0" smtClean="0"/>
              <a:t>)</a:t>
            </a:r>
            <a:endParaRPr lang="de-CH" sz="1800" dirty="0"/>
          </a:p>
          <a:p>
            <a:r>
              <a:rPr lang="en-GB" sz="1800" dirty="0" smtClean="0"/>
              <a:t>D15.14: </a:t>
            </a:r>
            <a:r>
              <a:rPr lang="en-GB" sz="1800" dirty="0"/>
              <a:t>Model </a:t>
            </a:r>
            <a:r>
              <a:rPr lang="en-GB" sz="1800" dirty="0" err="1"/>
              <a:t>intercomparison</a:t>
            </a:r>
            <a:r>
              <a:rPr lang="en-GB" sz="1800" dirty="0"/>
              <a:t> and analysis of European emissions of most important </a:t>
            </a:r>
            <a:r>
              <a:rPr lang="en-GB" sz="1800" b="1" dirty="0"/>
              <a:t>halocarbons with large </a:t>
            </a:r>
            <a:r>
              <a:rPr lang="en-GB" sz="1800" b="1" dirty="0" smtClean="0"/>
              <a:t>GWPs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M45 </a:t>
            </a:r>
            <a:r>
              <a:rPr lang="en-GB" sz="1800" dirty="0" smtClean="0">
                <a:solidFill>
                  <a:srgbClr val="FF0000"/>
                </a:solidFill>
              </a:rPr>
              <a:t>= 1 Jul </a:t>
            </a:r>
            <a:r>
              <a:rPr lang="en-GB" sz="1800" dirty="0" smtClean="0">
                <a:solidFill>
                  <a:srgbClr val="FF0000"/>
                </a:solidFill>
              </a:rPr>
              <a:t>2015</a:t>
            </a:r>
            <a:r>
              <a:rPr lang="en-GB" sz="1800" dirty="0" smtClean="0"/>
              <a:t>)</a:t>
            </a:r>
            <a:endParaRPr lang="de-CH" sz="1800" dirty="0"/>
          </a:p>
          <a:p>
            <a:endParaRPr lang="de-CH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317210" y="4954010"/>
            <a:ext cx="871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M</a:t>
            </a:r>
            <a:r>
              <a:rPr lang="en-GB" sz="1800" b="1" dirty="0" smtClean="0"/>
              <a:t>ilestone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smtClean="0"/>
              <a:t>“First </a:t>
            </a:r>
            <a:r>
              <a:rPr lang="en-US" sz="1800" dirty="0" smtClean="0"/>
              <a:t>European </a:t>
            </a:r>
            <a:r>
              <a:rPr lang="en-US" sz="1800" dirty="0"/>
              <a:t>halocarbon inversions using measurements at </a:t>
            </a:r>
            <a:r>
              <a:rPr lang="en-US" sz="1800" dirty="0" err="1"/>
              <a:t>InGOS</a:t>
            </a:r>
            <a:r>
              <a:rPr lang="en-US" sz="1800" dirty="0"/>
              <a:t> </a:t>
            </a:r>
            <a:r>
              <a:rPr lang="en-US" sz="1800" dirty="0" smtClean="0"/>
              <a:t>stations”</a:t>
            </a:r>
          </a:p>
          <a:p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Oct 2013</a:t>
            </a:r>
            <a:r>
              <a:rPr lang="en-GB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077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H11 vs. H14: National Totals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908720"/>
            <a:ext cx="8297863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SF</a:t>
            </a:r>
            <a:r>
              <a:rPr lang="de-CH" baseline="-25000" dirty="0" smtClean="0"/>
              <a:t>6</a:t>
            </a:r>
            <a:r>
              <a:rPr lang="de-CH" dirty="0" smtClean="0"/>
              <a:t>: Surface </a:t>
            </a:r>
            <a:r>
              <a:rPr lang="de-CH" dirty="0" err="1" smtClean="0"/>
              <a:t>Sensitivities</a:t>
            </a:r>
            <a:endParaRPr lang="en-CA" dirty="0"/>
          </a:p>
        </p:txBody>
      </p:sp>
      <p:pic>
        <p:nvPicPr>
          <p:cNvPr id="7170" name="Picture 2" descr="C:\Users\hes134\projects\INGOS\Task15.5\results_HES\diag_cov\iterative\SF6\total.footprint.irreg.SF6.JFJ_MH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57422" b="216"/>
          <a:stretch/>
        </p:blipFill>
        <p:spPr bwMode="auto">
          <a:xfrm>
            <a:off x="2737908" y="1620000"/>
            <a:ext cx="363614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es134\projects\INGOS\Task15.5\results_HES\diag_cov\iterative\HFC_125\total.footprint.irreg.HFC_125.JFJ_MHD_CM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" r="57108" b="119"/>
          <a:stretch/>
        </p:blipFill>
        <p:spPr bwMode="auto">
          <a:xfrm>
            <a:off x="2740525" y="1629363"/>
            <a:ext cx="366295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278825"/>
            <a:ext cx="270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HFC-125: MHD, JFJ, CMN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779871" y="1282048"/>
            <a:ext cx="15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SF</a:t>
            </a:r>
            <a:r>
              <a:rPr lang="de-CH" baseline="-25000" dirty="0" smtClean="0"/>
              <a:t>6</a:t>
            </a:r>
            <a:r>
              <a:rPr lang="de-CH" dirty="0" smtClean="0"/>
              <a:t>: MHD, JFJ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02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SF</a:t>
            </a:r>
            <a:r>
              <a:rPr lang="de-CH" baseline="-25000" dirty="0" smtClean="0"/>
              <a:t>6</a:t>
            </a:r>
            <a:r>
              <a:rPr lang="de-CH" dirty="0" smtClean="0"/>
              <a:t>: Prior Time Series</a:t>
            </a:r>
            <a:endParaRPr lang="en-CA" dirty="0"/>
          </a:p>
        </p:txBody>
      </p:sp>
      <p:pic>
        <p:nvPicPr>
          <p:cNvPr id="8194" name="Picture 2" descr="C:\Users\hes134\projects\INGOS\Task15.5\results_HES\diag_cov\iterative\SF6\meas_comparison_apriori_SF6_JF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3" y="1546569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es134\projects\INGOS\Task15.5\results_HES\diag_cov\iterative\SF6\meas_comparison_apriori_SF6_M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4" y="1557363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18803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Mace Head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3832" y="119207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rgbClr val="FF0000"/>
                </a:solidFill>
              </a:rPr>
              <a:t>Jungfraujoch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SF</a:t>
            </a:r>
            <a:r>
              <a:rPr lang="de-CH" baseline="-25000" dirty="0"/>
              <a:t>6</a:t>
            </a:r>
            <a:r>
              <a:rPr lang="de-CH" dirty="0"/>
              <a:t>: </a:t>
            </a:r>
            <a:r>
              <a:rPr lang="de-CH" dirty="0" err="1" smtClean="0"/>
              <a:t>Posterior</a:t>
            </a:r>
            <a:r>
              <a:rPr lang="de-CH" dirty="0" smtClean="0"/>
              <a:t> Time Series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8803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Mace Head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3832" y="119207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rgbClr val="FF0000"/>
                </a:solidFill>
              </a:rPr>
              <a:t>Jungfraujoch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hes134\projects\INGOS\Task15.5\results_HES\diag_cov\iterative\SF6\meas_comparison_aposteriori_SF6_M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es134\projects\INGOS\Task15.5\results_HES\diag_cov\iterative\SF6\meas_comparison_aposteriori_SF6_JF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39" y="1544435"/>
            <a:ext cx="4464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SF</a:t>
            </a:r>
            <a:r>
              <a:rPr lang="de-CH" baseline="-25000" dirty="0" smtClean="0"/>
              <a:t>6</a:t>
            </a:r>
            <a:r>
              <a:rPr lang="de-CH" dirty="0" smtClean="0"/>
              <a:t> Emission </a:t>
            </a:r>
            <a:r>
              <a:rPr lang="de-CH" dirty="0" err="1" smtClean="0"/>
              <a:t>Adjustment</a:t>
            </a:r>
            <a:endParaRPr lang="en-CA" dirty="0"/>
          </a:p>
        </p:txBody>
      </p:sp>
      <p:pic>
        <p:nvPicPr>
          <p:cNvPr id="10242" name="Picture 2" descr="C:\Users\hes134\projects\INGOS\Task15.5\results_HES\diag_cov\iterative\SF6\emissions_differences_S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77" y="1517373"/>
            <a:ext cx="4464000" cy="45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es134\projects\INGOS\Task15.5\results_HES\diag_cov\iterative\SF6\emissions_apriori_SF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09498"/>
            <a:ext cx="4464000" cy="45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14804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Prior </a:t>
            </a:r>
            <a:r>
              <a:rPr lang="de-CH" dirty="0" err="1" smtClean="0"/>
              <a:t>emissions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274354" y="1148041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Posterior</a:t>
            </a:r>
            <a:r>
              <a:rPr lang="de-CH" dirty="0" smtClean="0"/>
              <a:t> </a:t>
            </a:r>
            <a:r>
              <a:rPr lang="de-CH" dirty="0" err="1" smtClean="0"/>
              <a:t>emissions</a:t>
            </a:r>
            <a:r>
              <a:rPr lang="de-CH" dirty="0" smtClean="0"/>
              <a:t> </a:t>
            </a:r>
            <a:r>
              <a:rPr lang="de-CH" dirty="0" err="1" smtClean="0"/>
              <a:t>changes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03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SF</a:t>
            </a:r>
            <a:r>
              <a:rPr lang="de-CH" baseline="-25000" dirty="0"/>
              <a:t>6</a:t>
            </a:r>
            <a:r>
              <a:rPr lang="de-CH" dirty="0" smtClean="0"/>
              <a:t>: National Totals</a:t>
            </a:r>
            <a:endParaRPr lang="en-CA" dirty="0"/>
          </a:p>
        </p:txBody>
      </p:sp>
      <p:pic>
        <p:nvPicPr>
          <p:cNvPr id="11267" name="Picture 3" descr="C:\Users\hes134\projects\INGOS\Task15.5\results_HES\diag_cov\iterative\SF6\emissions.by.country_S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848"/>
            <a:ext cx="54864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hes134\projects\INGOS\Task15.5\results_HES\diag_cov\iterative\SF6\emissions_uncertainty_reduction_SF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43" y="908719"/>
            <a:ext cx="4464050" cy="45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554859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Uncertainty</a:t>
            </a:r>
            <a:r>
              <a:rPr lang="de-CH" dirty="0" smtClean="0"/>
              <a:t> </a:t>
            </a:r>
            <a:r>
              <a:rPr lang="de-CH" dirty="0" err="1" smtClean="0"/>
              <a:t>Reduction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5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Preliminary</a:t>
            </a:r>
            <a:r>
              <a:rPr lang="de-CH" dirty="0" smtClean="0"/>
              <a:t> </a:t>
            </a:r>
            <a:r>
              <a:rPr lang="de-CH" dirty="0" err="1" smtClean="0"/>
              <a:t>Conclusions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smtClean="0"/>
              <a:t>2</a:t>
            </a:r>
            <a:r>
              <a:rPr lang="de-CH" baseline="30000" dirty="0" smtClean="0"/>
              <a:t>nd</a:t>
            </a:r>
            <a:r>
              <a:rPr lang="de-CH" dirty="0" smtClean="0"/>
              <a:t> </a:t>
            </a:r>
            <a:r>
              <a:rPr lang="de-CH" dirty="0"/>
              <a:t>E</a:t>
            </a:r>
            <a:r>
              <a:rPr lang="de-CH" dirty="0" smtClean="0"/>
              <a:t>xperiment</a:t>
            </a:r>
            <a:endParaRPr lang="de-DE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HFC-125 and HFC-134a (H11, H12): minor changes from 1</a:t>
            </a:r>
            <a:r>
              <a:rPr lang="en-US" baseline="30000" dirty="0" smtClean="0"/>
              <a:t>st</a:t>
            </a:r>
            <a:r>
              <a:rPr lang="en-US" dirty="0" smtClean="0"/>
              <a:t> experiments</a:t>
            </a:r>
          </a:p>
          <a:p>
            <a:r>
              <a:rPr lang="en-US" dirty="0" smtClean="0"/>
              <a:t>H11 vs. H14</a:t>
            </a:r>
          </a:p>
          <a:p>
            <a:pPr lvl="1"/>
            <a:r>
              <a:rPr lang="en-US" dirty="0" smtClean="0"/>
              <a:t>Similar results with constant a-priori instead of EDGAR a-priori (Empa2)</a:t>
            </a:r>
          </a:p>
          <a:p>
            <a:pPr lvl="1"/>
            <a:r>
              <a:rPr lang="en-US" dirty="0" smtClean="0"/>
              <a:t>Larger increases in FR, ES, IT for H14 (Empa2)</a:t>
            </a:r>
          </a:p>
          <a:p>
            <a:r>
              <a:rPr lang="en-US" dirty="0" smtClean="0"/>
              <a:t>SF</a:t>
            </a:r>
            <a:r>
              <a:rPr lang="en-US" baseline="-25000" dirty="0" smtClean="0"/>
              <a:t>6</a:t>
            </a:r>
            <a:r>
              <a:rPr lang="en-US" dirty="0" smtClean="0"/>
              <a:t> (Empa</a:t>
            </a:r>
            <a:r>
              <a:rPr lang="en-US" dirty="0" smtClean="0"/>
              <a:t>2)</a:t>
            </a:r>
            <a:endParaRPr lang="en-US" dirty="0" smtClean="0"/>
          </a:p>
          <a:p>
            <a:pPr lvl="1"/>
            <a:r>
              <a:rPr lang="en-US" dirty="0" smtClean="0"/>
              <a:t>Limited sensitivity to Spain, Portugal and Southern Italy</a:t>
            </a:r>
          </a:p>
          <a:p>
            <a:pPr lvl="1"/>
            <a:r>
              <a:rPr lang="en-US" dirty="0" smtClean="0"/>
              <a:t>Emission reduction in CH, DE</a:t>
            </a:r>
          </a:p>
          <a:p>
            <a:pPr lvl="1"/>
            <a:r>
              <a:rPr lang="en-US" dirty="0" smtClean="0"/>
              <a:t>Emission reduction in ES, FR, but large uncertainty remaining</a:t>
            </a:r>
          </a:p>
          <a:p>
            <a:pPr lvl="1"/>
            <a:r>
              <a:rPr lang="en-US" dirty="0" smtClean="0"/>
              <a:t>Emissions confirmed in IT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59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Final </a:t>
            </a:r>
            <a:r>
              <a:rPr lang="de-CH" dirty="0" err="1" smtClean="0"/>
              <a:t>agreement</a:t>
            </a:r>
            <a:r>
              <a:rPr lang="de-CH" dirty="0" smtClean="0"/>
              <a:t> on </a:t>
            </a:r>
            <a:r>
              <a:rPr lang="de-CH" dirty="0" err="1" smtClean="0"/>
              <a:t>settings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2nd </a:t>
            </a:r>
            <a:r>
              <a:rPr lang="de-CH" dirty="0" err="1" smtClean="0"/>
              <a:t>experiment</a:t>
            </a:r>
            <a:endParaRPr lang="de-CH" dirty="0" smtClean="0"/>
          </a:p>
          <a:p>
            <a:pPr lvl="1"/>
            <a:r>
              <a:rPr lang="de-CH" dirty="0" smtClean="0"/>
              <a:t>Update on EDGAR 4.2_FT2010?</a:t>
            </a:r>
          </a:p>
          <a:p>
            <a:pPr lvl="1"/>
            <a:r>
              <a:rPr lang="de-CH" dirty="0" err="1" smtClean="0"/>
              <a:t>Deduction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smtClean="0"/>
              <a:t>national </a:t>
            </a:r>
            <a:r>
              <a:rPr lang="de-CH" dirty="0" err="1" smtClean="0"/>
              <a:t>emissions</a:t>
            </a:r>
            <a:r>
              <a:rPr lang="de-CH" dirty="0" smtClean="0"/>
              <a:t> and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uncertainties</a:t>
            </a:r>
            <a:endParaRPr lang="de-CH" dirty="0" smtClean="0"/>
          </a:p>
          <a:p>
            <a:pPr lvl="1"/>
            <a:r>
              <a:rPr lang="de-CH" dirty="0" smtClean="0"/>
              <a:t>Regular </a:t>
            </a:r>
            <a:r>
              <a:rPr lang="de-CH" dirty="0" err="1" smtClean="0"/>
              <a:t>grid</a:t>
            </a:r>
            <a:r>
              <a:rPr lang="de-CH" dirty="0" smtClean="0"/>
              <a:t> </a:t>
            </a:r>
            <a:r>
              <a:rPr lang="de-CH" dirty="0" err="1" smtClean="0"/>
              <a:t>uncertainties</a:t>
            </a:r>
            <a:endParaRPr lang="de-CH" dirty="0"/>
          </a:p>
          <a:p>
            <a:pPr marL="449263" lvl="1" indent="0">
              <a:buNone/>
            </a:pPr>
            <a:endParaRPr lang="de-CH" dirty="0" smtClean="0"/>
          </a:p>
          <a:p>
            <a:r>
              <a:rPr lang="de-CH" dirty="0" err="1" smtClean="0"/>
              <a:t>Results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2nd </a:t>
            </a:r>
            <a:r>
              <a:rPr lang="de-CH" dirty="0" err="1" smtClean="0"/>
              <a:t>experiment</a:t>
            </a:r>
            <a:r>
              <a:rPr lang="de-CH" dirty="0" smtClean="0"/>
              <a:t> </a:t>
            </a:r>
            <a:r>
              <a:rPr lang="de-CH" dirty="0" err="1" smtClean="0"/>
              <a:t>submitted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Empa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/>
              <a:t> </a:t>
            </a:r>
            <a:r>
              <a:rPr lang="de-CH" dirty="0" smtClean="0"/>
              <a:t>1 Jan 2015 (</a:t>
            </a:r>
            <a:r>
              <a:rPr lang="de-CH" dirty="0" smtClean="0"/>
              <a:t>ALL</a:t>
            </a:r>
            <a:r>
              <a:rPr lang="de-CH" dirty="0" smtClean="0"/>
              <a:t>, D15.11, M42)</a:t>
            </a:r>
            <a:endParaRPr lang="de-CH" dirty="0" smtClean="0"/>
          </a:p>
          <a:p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inter-</a:t>
            </a:r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report</a:t>
            </a:r>
            <a:r>
              <a:rPr lang="de-CH" dirty="0" smtClean="0"/>
              <a:t> </a:t>
            </a:r>
            <a:r>
              <a:rPr lang="de-CH" dirty="0" err="1" smtClean="0"/>
              <a:t>prepared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reviewing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Task </a:t>
            </a:r>
            <a:r>
              <a:rPr lang="de-CH" dirty="0" err="1" smtClean="0"/>
              <a:t>by</a:t>
            </a:r>
            <a:r>
              <a:rPr lang="de-CH" dirty="0" smtClean="0"/>
              <a:t> 1 Apr 2015 (</a:t>
            </a:r>
            <a:r>
              <a:rPr lang="de-CH" dirty="0" err="1" smtClean="0"/>
              <a:t>Empa</a:t>
            </a:r>
            <a:r>
              <a:rPr lang="de-CH" dirty="0" smtClean="0"/>
              <a:t>, D15.14, M45)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09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107950" y="1196752"/>
            <a:ext cx="89281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sz="1800" b="1" dirty="0">
                <a:solidFill>
                  <a:srgbClr val="000000"/>
                </a:solidFill>
              </a:rPr>
              <a:t>Group	</a:t>
            </a:r>
            <a:r>
              <a:rPr lang="de-CH" sz="1800" dirty="0" smtClean="0">
                <a:solidFill>
                  <a:srgbClr val="000000"/>
                </a:solidFill>
              </a:rPr>
              <a:t>Model</a:t>
            </a:r>
            <a:r>
              <a:rPr lang="de-CH" sz="1800" b="1" dirty="0">
                <a:solidFill>
                  <a:srgbClr val="000000"/>
                </a:solidFill>
              </a:rPr>
              <a:t>	</a:t>
            </a:r>
            <a:r>
              <a:rPr lang="de-CH" sz="1800" b="1" dirty="0" err="1">
                <a:solidFill>
                  <a:srgbClr val="000000"/>
                </a:solidFill>
              </a:rPr>
              <a:t>Meteorology</a:t>
            </a:r>
            <a:r>
              <a:rPr lang="de-CH" sz="1800" b="1" dirty="0">
                <a:solidFill>
                  <a:srgbClr val="000000"/>
                </a:solidFill>
              </a:rPr>
              <a:t>	</a:t>
            </a:r>
            <a:r>
              <a:rPr lang="de-CH" sz="1800" b="1" dirty="0" err="1" smtClean="0">
                <a:solidFill>
                  <a:srgbClr val="000000"/>
                </a:solidFill>
              </a:rPr>
              <a:t>Method</a:t>
            </a:r>
            <a:r>
              <a:rPr lang="de-CH" sz="1800" dirty="0" smtClean="0">
                <a:solidFill>
                  <a:srgbClr val="000000"/>
                </a:solidFill>
              </a:rPr>
              <a:t>	</a:t>
            </a:r>
            <a:r>
              <a:rPr lang="de-CH" sz="1800" b="1" dirty="0" smtClean="0">
                <a:solidFill>
                  <a:srgbClr val="000000"/>
                </a:solidFill>
              </a:rPr>
              <a:t>References</a:t>
            </a:r>
            <a:endParaRPr lang="de-CH" sz="18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dirty="0" smtClean="0">
                <a:solidFill>
                  <a:srgbClr val="FF0000"/>
                </a:solidFill>
              </a:rPr>
              <a:t>Empa1</a:t>
            </a:r>
            <a:r>
              <a:rPr lang="de-CH" b="0" dirty="0">
                <a:solidFill>
                  <a:srgbClr val="000000"/>
                </a:solidFill>
              </a:rPr>
              <a:t>	FLEXPART	ECMWF </a:t>
            </a:r>
            <a:r>
              <a:rPr lang="de-CH" b="0" dirty="0" err="1">
                <a:solidFill>
                  <a:srgbClr val="000000"/>
                </a:solidFill>
              </a:rPr>
              <a:t>analyses</a:t>
            </a:r>
            <a:r>
              <a:rPr lang="de-CH" b="0" dirty="0">
                <a:solidFill>
                  <a:srgbClr val="000000"/>
                </a:solidFill>
              </a:rPr>
              <a:t>	Extended	Brunner et al., 2012, 2013</a:t>
            </a:r>
            <a:br>
              <a:rPr lang="de-CH" b="0" dirty="0">
                <a:solidFill>
                  <a:srgbClr val="000000"/>
                </a:solidFill>
              </a:rPr>
            </a:br>
            <a:r>
              <a:rPr lang="de-CH" b="0" dirty="0">
                <a:solidFill>
                  <a:srgbClr val="000000"/>
                </a:solidFill>
              </a:rPr>
              <a:t>		0.2° x 0.2°, 3-hrly 	Kalman Filter	</a:t>
            </a: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dirty="0" smtClean="0">
                <a:solidFill>
                  <a:srgbClr val="FF0000"/>
                </a:solidFill>
              </a:rPr>
              <a:t>Empa2</a:t>
            </a:r>
            <a:r>
              <a:rPr lang="de-CH" b="0" dirty="0">
                <a:solidFill>
                  <a:srgbClr val="000000"/>
                </a:solidFill>
              </a:rPr>
              <a:t>	FLEXPART	ECMWF </a:t>
            </a:r>
            <a:r>
              <a:rPr lang="de-CH" b="0" dirty="0" err="1">
                <a:solidFill>
                  <a:srgbClr val="000000"/>
                </a:solidFill>
              </a:rPr>
              <a:t>analyses</a:t>
            </a:r>
            <a:r>
              <a:rPr lang="de-CH" b="0" dirty="0">
                <a:solidFill>
                  <a:srgbClr val="000000"/>
                </a:solidFill>
              </a:rPr>
              <a:t>	</a:t>
            </a:r>
            <a:r>
              <a:rPr lang="de-CH" b="0" dirty="0" err="1" smtClean="0">
                <a:solidFill>
                  <a:srgbClr val="000000"/>
                </a:solidFill>
              </a:rPr>
              <a:t>Bayesian</a:t>
            </a:r>
            <a:r>
              <a:rPr lang="de-CH" b="0" dirty="0">
                <a:solidFill>
                  <a:srgbClr val="000000"/>
                </a:solidFill>
              </a:rPr>
              <a:t>	</a:t>
            </a:r>
            <a:r>
              <a:rPr lang="da-DK" b="0" dirty="0" smtClean="0">
                <a:solidFill>
                  <a:srgbClr val="000000"/>
                </a:solidFill>
              </a:rPr>
              <a:t>Stohl </a:t>
            </a:r>
            <a:r>
              <a:rPr lang="da-DK" b="0" dirty="0">
                <a:solidFill>
                  <a:srgbClr val="000000"/>
                </a:solidFill>
              </a:rPr>
              <a:t>et al., 2009, </a:t>
            </a:r>
            <a:r>
              <a:rPr lang="da-DK" b="0" dirty="0" smtClean="0">
                <a:solidFill>
                  <a:srgbClr val="000000"/>
                </a:solidFill>
              </a:rPr>
              <a:t>2010</a:t>
            </a:r>
            <a:r>
              <a:rPr lang="de-CH" b="0" dirty="0">
                <a:solidFill>
                  <a:srgbClr val="000000"/>
                </a:solidFill>
              </a:rPr>
              <a:t/>
            </a:r>
            <a:br>
              <a:rPr lang="de-CH" b="0" dirty="0">
                <a:solidFill>
                  <a:srgbClr val="000000"/>
                </a:solidFill>
              </a:rPr>
            </a:br>
            <a:r>
              <a:rPr lang="de-CH" b="0" dirty="0">
                <a:solidFill>
                  <a:srgbClr val="000000"/>
                </a:solidFill>
              </a:rPr>
              <a:t>		0.2° x 0.2°, 3-hrly 	</a:t>
            </a:r>
            <a:r>
              <a:rPr lang="de-CH" b="0" dirty="0" err="1" smtClean="0">
                <a:solidFill>
                  <a:srgbClr val="000000"/>
                </a:solidFill>
              </a:rPr>
              <a:t>inversion</a:t>
            </a:r>
            <a:r>
              <a:rPr lang="de-CH" b="0" dirty="0">
                <a:solidFill>
                  <a:srgbClr val="000000"/>
                </a:solidFill>
              </a:rPr>
              <a:t>	</a:t>
            </a:r>
            <a:r>
              <a:rPr lang="de-CH" b="0" dirty="0" smtClean="0">
                <a:solidFill>
                  <a:srgbClr val="000000"/>
                </a:solidFill>
              </a:rPr>
              <a:t>Vollmer et al., 2009</a:t>
            </a:r>
            <a:endParaRPr lang="de-CH" b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e-CH" dirty="0" smtClean="0">
                <a:solidFill>
                  <a:srgbClr val="FF0000"/>
                </a:solidFill>
              </a:rPr>
              <a:t>NILU</a:t>
            </a:r>
            <a:r>
              <a:rPr lang="de-CH" b="0" dirty="0" smtClean="0">
                <a:solidFill>
                  <a:srgbClr val="000000"/>
                </a:solidFill>
              </a:rPr>
              <a:t>	FLEXPART 	ECMWF </a:t>
            </a:r>
            <a:r>
              <a:rPr lang="de-CH" b="0" dirty="0" err="1" smtClean="0">
                <a:solidFill>
                  <a:srgbClr val="000000"/>
                </a:solidFill>
              </a:rPr>
              <a:t>analyses</a:t>
            </a:r>
            <a:r>
              <a:rPr lang="de-CH" b="0" dirty="0" smtClean="0">
                <a:solidFill>
                  <a:srgbClr val="000000"/>
                </a:solidFill>
              </a:rPr>
              <a:t>	</a:t>
            </a:r>
            <a:r>
              <a:rPr lang="de-CH" b="0" dirty="0" err="1" smtClean="0">
                <a:solidFill>
                  <a:srgbClr val="000000"/>
                </a:solidFill>
              </a:rPr>
              <a:t>Bayesian</a:t>
            </a:r>
            <a:r>
              <a:rPr lang="de-CH" b="0" dirty="0" smtClean="0">
                <a:solidFill>
                  <a:srgbClr val="000000"/>
                </a:solidFill>
              </a:rPr>
              <a:t>	</a:t>
            </a:r>
            <a:r>
              <a:rPr lang="da-DK" dirty="0" smtClean="0">
                <a:solidFill>
                  <a:srgbClr val="000000"/>
                </a:solidFill>
              </a:rPr>
              <a:t>Thompson </a:t>
            </a:r>
            <a:r>
              <a:rPr lang="da-DK" dirty="0">
                <a:solidFill>
                  <a:srgbClr val="000000"/>
                </a:solidFill>
              </a:rPr>
              <a:t>et al., 2011, 2014</a:t>
            </a:r>
            <a:r>
              <a:rPr lang="da-DK" b="0" dirty="0" smtClean="0">
                <a:solidFill>
                  <a:srgbClr val="000000"/>
                </a:solidFill>
              </a:rPr>
              <a:t/>
            </a:r>
            <a:br>
              <a:rPr lang="da-DK" b="0" dirty="0" smtClean="0">
                <a:solidFill>
                  <a:srgbClr val="000000"/>
                </a:solidFill>
              </a:rPr>
            </a:br>
            <a:r>
              <a:rPr lang="da-DK" b="0" dirty="0" smtClean="0">
                <a:solidFill>
                  <a:srgbClr val="000000"/>
                </a:solidFill>
              </a:rPr>
              <a:t>		</a:t>
            </a:r>
            <a:r>
              <a:rPr lang="de-CH" b="0" dirty="0" smtClean="0">
                <a:solidFill>
                  <a:srgbClr val="000000"/>
                </a:solidFill>
              </a:rPr>
              <a:t>0.2° x 0.2°, 3-hrly</a:t>
            </a:r>
            <a:r>
              <a:rPr lang="da-DK" b="0" dirty="0" smtClean="0">
                <a:solidFill>
                  <a:srgbClr val="000000"/>
                </a:solidFill>
              </a:rPr>
              <a:t>	inversion	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tabLst>
                <a:tab pos="808038" algn="l"/>
                <a:tab pos="2243138" algn="l"/>
                <a:tab pos="4391025" algn="l"/>
                <a:tab pos="5832475" algn="l"/>
              </a:tabLst>
            </a:pPr>
            <a:r>
              <a:rPr lang="da-DK" dirty="0" smtClean="0">
                <a:solidFill>
                  <a:srgbClr val="FF0000"/>
                </a:solidFill>
              </a:rPr>
              <a:t>UKMO</a:t>
            </a:r>
            <a:r>
              <a:rPr lang="da-DK" b="0" dirty="0">
                <a:solidFill>
                  <a:srgbClr val="000000"/>
                </a:solidFill>
              </a:rPr>
              <a:t>	NAME	UKMO analyses	</a:t>
            </a:r>
            <a:r>
              <a:rPr lang="da-DK" b="0" dirty="0" smtClean="0">
                <a:solidFill>
                  <a:srgbClr val="000000"/>
                </a:solidFill>
              </a:rPr>
              <a:t>Simulated	Manning </a:t>
            </a:r>
            <a:r>
              <a:rPr lang="da-DK" b="0" dirty="0">
                <a:solidFill>
                  <a:srgbClr val="000000"/>
                </a:solidFill>
              </a:rPr>
              <a:t>et al., 2011</a:t>
            </a:r>
            <a:br>
              <a:rPr lang="da-DK" b="0" dirty="0">
                <a:solidFill>
                  <a:srgbClr val="000000"/>
                </a:solidFill>
              </a:rPr>
            </a:br>
            <a:r>
              <a:rPr lang="da-DK" b="0" dirty="0">
                <a:solidFill>
                  <a:srgbClr val="000000"/>
                </a:solidFill>
              </a:rPr>
              <a:t>		</a:t>
            </a:r>
            <a:r>
              <a:rPr lang="de-CH" b="0" dirty="0" smtClean="0">
                <a:solidFill>
                  <a:srgbClr val="000000"/>
                </a:solidFill>
              </a:rPr>
              <a:t>25 x 25 km</a:t>
            </a:r>
            <a:r>
              <a:rPr lang="de-CH" b="0" baseline="30000" dirty="0" smtClean="0">
                <a:solidFill>
                  <a:srgbClr val="000000"/>
                </a:solidFill>
              </a:rPr>
              <a:t>2</a:t>
            </a:r>
            <a:r>
              <a:rPr lang="de-CH" b="0" dirty="0" smtClean="0">
                <a:solidFill>
                  <a:srgbClr val="000000"/>
                </a:solidFill>
              </a:rPr>
              <a:t>, 3-hrly </a:t>
            </a:r>
            <a:r>
              <a:rPr lang="da-DK" b="0" dirty="0">
                <a:solidFill>
                  <a:srgbClr val="000000"/>
                </a:solidFill>
              </a:rPr>
              <a:t>	a</a:t>
            </a:r>
            <a:r>
              <a:rPr lang="da-DK" b="0" dirty="0" smtClean="0">
                <a:solidFill>
                  <a:srgbClr val="000000"/>
                </a:solidFill>
              </a:rPr>
              <a:t>nnealing	Rigby </a:t>
            </a:r>
            <a:r>
              <a:rPr lang="da-DK" b="0" dirty="0">
                <a:solidFill>
                  <a:srgbClr val="000000"/>
                </a:solidFill>
              </a:rPr>
              <a:t>et al., 2011</a:t>
            </a:r>
            <a:endParaRPr lang="de-CH" b="0" dirty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7504" y="4077072"/>
            <a:ext cx="89285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rgbClr val="0033CC"/>
                </a:solidFill>
              </a:rPr>
              <a:t>4 Inversion </a:t>
            </a:r>
            <a:r>
              <a:rPr lang="en-GB" sz="2000" b="1" dirty="0">
                <a:solidFill>
                  <a:srgbClr val="0033CC"/>
                </a:solidFill>
              </a:rPr>
              <a:t>experiments</a:t>
            </a:r>
            <a:br>
              <a:rPr lang="en-GB" sz="2000" b="1" dirty="0">
                <a:solidFill>
                  <a:srgbClr val="0033CC"/>
                </a:solidFill>
              </a:rPr>
            </a:br>
            <a:r>
              <a:rPr lang="en-GB" dirty="0"/>
              <a:t>M</a:t>
            </a:r>
            <a:r>
              <a:rPr lang="en-GB" dirty="0" smtClean="0"/>
              <a:t>easurements </a:t>
            </a:r>
            <a:r>
              <a:rPr lang="en-GB" dirty="0"/>
              <a:t>from </a:t>
            </a:r>
            <a:r>
              <a:rPr lang="en-GB" dirty="0" smtClean="0"/>
              <a:t>AGAGE </a:t>
            </a:r>
            <a:r>
              <a:rPr lang="en-GB" dirty="0"/>
              <a:t>sites Mace Head, </a:t>
            </a:r>
            <a:r>
              <a:rPr lang="en-GB" dirty="0" err="1"/>
              <a:t>Jungfraujoch</a:t>
            </a:r>
            <a:r>
              <a:rPr lang="en-GB" dirty="0"/>
              <a:t> and </a:t>
            </a:r>
            <a:r>
              <a:rPr lang="en-GB" dirty="0" smtClean="0"/>
              <a:t>Mt. </a:t>
            </a:r>
            <a:r>
              <a:rPr lang="en-GB" dirty="0" err="1" smtClean="0"/>
              <a:t>Cimone</a:t>
            </a:r>
            <a:endParaRPr lang="en-GB" dirty="0" smtClean="0"/>
          </a:p>
          <a:p>
            <a:pPr lvl="0"/>
            <a:r>
              <a:rPr lang="en-GB" dirty="0" smtClean="0"/>
              <a:t>Observations extracted by </a:t>
            </a:r>
            <a:r>
              <a:rPr lang="en-GB" dirty="0" err="1" smtClean="0"/>
              <a:t>Empa</a:t>
            </a:r>
            <a:r>
              <a:rPr lang="en-GB" dirty="0" smtClean="0"/>
              <a:t> from AGAGE archive and re-distributed to all partners</a:t>
            </a:r>
          </a:p>
          <a:p>
            <a:pPr lvl="0"/>
            <a:endParaRPr lang="en-GB" sz="1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5741988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ID</a:t>
            </a:r>
            <a:r>
              <a:rPr lang="en-GB" sz="1800" b="1" dirty="0">
                <a:solidFill>
                  <a:srgbClr val="000000"/>
                </a:solidFill>
              </a:rPr>
              <a:t>	Trace gas	A priori inventory	Time period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5741988" algn="l"/>
              </a:tabLst>
            </a:pPr>
            <a:r>
              <a:rPr lang="en-GB" b="0" dirty="0">
                <a:solidFill>
                  <a:srgbClr val="FF0000"/>
                </a:solidFill>
              </a:rPr>
              <a:t>H11	HFC-125	EDGARv4.2 2008	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5741988" algn="l"/>
              </a:tabLst>
            </a:pPr>
            <a:r>
              <a:rPr lang="en-GB" b="0" dirty="0">
                <a:solidFill>
                  <a:srgbClr val="FF0000"/>
                </a:solidFill>
              </a:rPr>
              <a:t>H12	HFC-134a	EDGARv4.2 2008	2011</a:t>
            </a:r>
          </a:p>
          <a:p>
            <a:pPr>
              <a:tabLst>
                <a:tab pos="1169988" algn="l"/>
                <a:tab pos="3232150" algn="l"/>
                <a:tab pos="5741988" algn="l"/>
              </a:tabLst>
            </a:pPr>
            <a:r>
              <a:rPr lang="en-GB" b="0" dirty="0">
                <a:solidFill>
                  <a:srgbClr val="000000"/>
                </a:solidFill>
              </a:rPr>
              <a:t>H13	</a:t>
            </a:r>
            <a:r>
              <a:rPr lang="en-GB" dirty="0" smtClean="0"/>
              <a:t>HCFC-141b </a:t>
            </a:r>
            <a:r>
              <a:rPr lang="en-GB" b="0" dirty="0">
                <a:solidFill>
                  <a:srgbClr val="000000"/>
                </a:solidFill>
              </a:rPr>
              <a:t>	EDGARv4.2 2008	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  <a:tab pos="3232150" algn="l"/>
                <a:tab pos="5741988" algn="l"/>
              </a:tabLst>
            </a:pPr>
            <a:r>
              <a:rPr lang="en-GB" b="0" dirty="0">
                <a:solidFill>
                  <a:srgbClr val="000000"/>
                </a:solidFill>
              </a:rPr>
              <a:t>H14	HFC-125	</a:t>
            </a:r>
            <a:r>
              <a:rPr lang="en-GB" b="0" dirty="0" smtClean="0">
                <a:solidFill>
                  <a:srgbClr val="000000"/>
                </a:solidFill>
              </a:rPr>
              <a:t>no </a:t>
            </a:r>
            <a:r>
              <a:rPr lang="en-GB" b="0" dirty="0">
                <a:solidFill>
                  <a:srgbClr val="000000"/>
                </a:solidFill>
              </a:rPr>
              <a:t>a priori	2011</a:t>
            </a:r>
          </a:p>
        </p:txBody>
      </p:sp>
      <p:sp>
        <p:nvSpPr>
          <p:cNvPr id="10" name="Textfeld 12"/>
          <p:cNvSpPr txBox="1"/>
          <p:nvPr/>
        </p:nvSpPr>
        <p:spPr>
          <a:xfrm>
            <a:off x="107504" y="827420"/>
            <a:ext cx="259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i="1" dirty="0" err="1" smtClean="0"/>
              <a:t>distributed</a:t>
            </a:r>
            <a:r>
              <a:rPr lang="de-CH" sz="1800" i="1" dirty="0" smtClean="0"/>
              <a:t> in April</a:t>
            </a:r>
            <a:r>
              <a:rPr lang="de-CH" i="1" dirty="0"/>
              <a:t> </a:t>
            </a:r>
            <a:r>
              <a:rPr lang="de-CH" i="1" dirty="0" smtClean="0"/>
              <a:t>2013</a:t>
            </a:r>
            <a:endParaRPr lang="de-CH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Modeling Protocol for 1</a:t>
            </a:r>
            <a:r>
              <a:rPr lang="en-CA" baseline="30000" dirty="0"/>
              <a:t>st</a:t>
            </a:r>
            <a:r>
              <a:rPr lang="en-CA" dirty="0"/>
              <a:t> Set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158142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317210" y="1220046"/>
            <a:ext cx="88267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33CC"/>
                </a:solidFill>
              </a:rPr>
              <a:t>Model output – Station time series</a:t>
            </a:r>
          </a:p>
          <a:p>
            <a:pPr lvl="0"/>
            <a:endParaRPr lang="en-US" sz="1800" dirty="0"/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observation </a:t>
            </a:r>
            <a:r>
              <a:rPr lang="en-US" sz="1800" dirty="0"/>
              <a:t>value assimilated (e.g. 3-hour </a:t>
            </a:r>
            <a:r>
              <a:rPr lang="en-US" sz="1800" dirty="0" smtClean="0"/>
              <a:t>mean)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applied </a:t>
            </a:r>
            <a:r>
              <a:rPr lang="en-US" sz="1800" dirty="0"/>
              <a:t>measurement </a:t>
            </a:r>
            <a:r>
              <a:rPr lang="en-US" sz="1800" dirty="0" smtClean="0"/>
              <a:t>uncertainty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applied </a:t>
            </a:r>
            <a:r>
              <a:rPr lang="en-US" sz="1800" dirty="0"/>
              <a:t>model </a:t>
            </a:r>
            <a:r>
              <a:rPr lang="en-US" sz="1800" dirty="0" smtClean="0"/>
              <a:t>uncertainty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overall </a:t>
            </a:r>
            <a:r>
              <a:rPr lang="en-US" sz="1800" dirty="0"/>
              <a:t>data uncertainty (model-data </a:t>
            </a:r>
            <a:r>
              <a:rPr lang="en-US" sz="1800" dirty="0" smtClean="0"/>
              <a:t>mismatch)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a </a:t>
            </a:r>
            <a:r>
              <a:rPr lang="en-US" sz="1800" dirty="0"/>
              <a:t>priori mixing </a:t>
            </a:r>
            <a:r>
              <a:rPr lang="en-US" sz="1800" dirty="0" smtClean="0"/>
              <a:t>ratio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a </a:t>
            </a:r>
            <a:r>
              <a:rPr lang="en-US" sz="1800" dirty="0"/>
              <a:t>posteriori mixing </a:t>
            </a:r>
            <a:r>
              <a:rPr lang="en-US" sz="1800" dirty="0" smtClean="0"/>
              <a:t>ratio</a:t>
            </a:r>
          </a:p>
          <a:p>
            <a:pPr lvl="0"/>
            <a:endParaRPr lang="de-CH" sz="1800" dirty="0" smtClean="0"/>
          </a:p>
          <a:p>
            <a:pPr lvl="0"/>
            <a:r>
              <a:rPr lang="en-US" sz="2000" b="1" dirty="0" smtClean="0">
                <a:solidFill>
                  <a:srgbClr val="0033CC"/>
                </a:solidFill>
              </a:rPr>
              <a:t>Model output - Emissions</a:t>
            </a:r>
            <a:endParaRPr lang="en-US" sz="2000" dirty="0"/>
          </a:p>
          <a:p>
            <a:pPr marL="285750" lvl="0" indent="-285750">
              <a:buFontTx/>
              <a:buChar char="-"/>
            </a:pPr>
            <a:endParaRPr lang="en-US" sz="1800" dirty="0" smtClean="0"/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Gridded </a:t>
            </a:r>
            <a:r>
              <a:rPr lang="en-US" sz="1800" dirty="0"/>
              <a:t>annual emissions (kg cell</a:t>
            </a:r>
            <a:r>
              <a:rPr lang="en-US" sz="1800" baseline="30000" dirty="0"/>
              <a:t>-1</a:t>
            </a:r>
            <a:r>
              <a:rPr lang="en-US" sz="1800" dirty="0"/>
              <a:t> yr</a:t>
            </a:r>
            <a:r>
              <a:rPr lang="en-US" sz="1800" baseline="30000" dirty="0"/>
              <a:t>-1</a:t>
            </a:r>
            <a:r>
              <a:rPr lang="en-US" sz="1800" dirty="0"/>
              <a:t> or kg m</a:t>
            </a:r>
            <a:r>
              <a:rPr lang="en-US" sz="1800" baseline="30000" dirty="0"/>
              <a:t>-2</a:t>
            </a:r>
            <a:r>
              <a:rPr lang="en-US" sz="1800" dirty="0"/>
              <a:t> yr</a:t>
            </a:r>
            <a:r>
              <a:rPr lang="en-US" sz="1800" baseline="30000" dirty="0"/>
              <a:t>-1</a:t>
            </a:r>
            <a:r>
              <a:rPr lang="en-US" sz="1800" dirty="0"/>
              <a:t>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/>
              <a:t>a domain covering at least the region 12°W-24°E, </a:t>
            </a:r>
            <a:r>
              <a:rPr lang="en-US" sz="1800" dirty="0" smtClean="0"/>
              <a:t>36°N-58°N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Aggregated </a:t>
            </a:r>
            <a:r>
              <a:rPr lang="en-US" sz="1800" dirty="0"/>
              <a:t>emissions for </a:t>
            </a:r>
            <a:r>
              <a:rPr lang="en-US" sz="1800" dirty="0" smtClean="0"/>
              <a:t>at least the </a:t>
            </a:r>
            <a:r>
              <a:rPr lang="en-US" sz="1800" dirty="0"/>
              <a:t>following countries: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Italy</a:t>
            </a:r>
            <a:r>
              <a:rPr lang="en-US" sz="1800" dirty="0"/>
              <a:t>, Germany, </a:t>
            </a:r>
            <a:r>
              <a:rPr lang="en-US" sz="1800" dirty="0" err="1" smtClean="0"/>
              <a:t>BeNeLux</a:t>
            </a:r>
            <a:r>
              <a:rPr lang="en-US" sz="1800" dirty="0" smtClean="0"/>
              <a:t>, Ireland</a:t>
            </a:r>
            <a:r>
              <a:rPr lang="en-US" sz="1800" dirty="0"/>
              <a:t>, United Kingdom, France,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Spain+Portugal</a:t>
            </a:r>
            <a:r>
              <a:rPr lang="en-US" sz="1800" dirty="0"/>
              <a:t>, Austria, </a:t>
            </a:r>
            <a:r>
              <a:rPr lang="en-US" sz="1800" dirty="0" smtClean="0"/>
              <a:t>Switzerland</a:t>
            </a:r>
          </a:p>
          <a:p>
            <a:pPr marL="285750" lvl="0" indent="-285750">
              <a:buFontTx/>
              <a:buChar char="-"/>
            </a:pPr>
            <a:r>
              <a:rPr lang="en-US" sz="1800" dirty="0" smtClean="0"/>
              <a:t>Uncertainties </a:t>
            </a:r>
            <a:r>
              <a:rPr lang="en-US" sz="1800" dirty="0"/>
              <a:t>of aggregated country emissions</a:t>
            </a:r>
          </a:p>
          <a:p>
            <a:pPr lvl="0"/>
            <a:endParaRPr lang="en-US" sz="1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640763" cy="849313"/>
          </a:xfrm>
        </p:spPr>
        <p:txBody>
          <a:bodyPr/>
          <a:lstStyle/>
          <a:p>
            <a:r>
              <a:rPr lang="en-CA" dirty="0"/>
              <a:t>Modeling Protocol for 1</a:t>
            </a:r>
            <a:r>
              <a:rPr lang="en-CA" baseline="30000" dirty="0"/>
              <a:t>st</a:t>
            </a:r>
            <a:r>
              <a:rPr lang="en-CA" dirty="0"/>
              <a:t> Set of Experiments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93093" y="6206026"/>
            <a:ext cx="831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Original deadline</a:t>
            </a:r>
            <a:r>
              <a:rPr lang="en-US" sz="1800" dirty="0"/>
              <a:t>: 31 August </a:t>
            </a:r>
            <a:r>
              <a:rPr lang="en-US" sz="1800" dirty="0" smtClean="0"/>
              <a:t>2013; All results received by December 2013; </a:t>
            </a:r>
            <a:r>
              <a:rPr lang="en-US" sz="1800" b="1" dirty="0" smtClean="0"/>
              <a:t>MS65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81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d134\Documents\Projekte\INGOS\WP15\Halocarbons\figures\sensitivity_jungfraujo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5"/>
          <a:stretch/>
        </p:blipFill>
        <p:spPr bwMode="auto">
          <a:xfrm>
            <a:off x="3016146" y="1438977"/>
            <a:ext cx="2771813" cy="20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d134\Documents\Projekte\INGOS\WP15\Halocarbons\figures\sensitivity_macehea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8"/>
          <a:stretch/>
        </p:blipFill>
        <p:spPr bwMode="auto">
          <a:xfrm>
            <a:off x="95209" y="1452237"/>
            <a:ext cx="2777216" cy="20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rd134\Documents\Projekte\INGOS\WP15\Halocarbons\figures\sensitivity_mtecim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87" y="1437745"/>
            <a:ext cx="3235643" cy="20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 bwMode="auto">
          <a:xfrm>
            <a:off x="179390" y="1082905"/>
            <a:ext cx="24352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Mace </a:t>
            </a:r>
            <a:r>
              <a:rPr lang="de-CH" dirty="0" smtClean="0">
                <a:solidFill>
                  <a:srgbClr val="FF0000"/>
                </a:solidFill>
              </a:rPr>
              <a:t>Head (10 m </a:t>
            </a:r>
            <a:r>
              <a:rPr lang="de-CH" dirty="0" err="1" smtClean="0">
                <a:solidFill>
                  <a:srgbClr val="FF0000"/>
                </a:solidFill>
              </a:rPr>
              <a:t>a.s.l</a:t>
            </a:r>
            <a:r>
              <a:rPr lang="de-CH" dirty="0" smtClean="0">
                <a:solidFill>
                  <a:srgbClr val="FF0000"/>
                </a:solidFill>
              </a:rPr>
              <a:t>.)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2979665" y="1083448"/>
            <a:ext cx="28328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err="1" smtClean="0">
                <a:solidFill>
                  <a:srgbClr val="FF0000"/>
                </a:solidFill>
              </a:rPr>
              <a:t>Jungfraujoch</a:t>
            </a:r>
            <a:r>
              <a:rPr lang="de-CH" dirty="0" smtClean="0">
                <a:solidFill>
                  <a:srgbClr val="FF0000"/>
                </a:solidFill>
              </a:rPr>
              <a:t> (3580 m </a:t>
            </a:r>
            <a:r>
              <a:rPr lang="de-CH" dirty="0" err="1" smtClean="0">
                <a:solidFill>
                  <a:srgbClr val="FF0000"/>
                </a:solidFill>
              </a:rPr>
              <a:t>a.s.l</a:t>
            </a:r>
            <a:r>
              <a:rPr lang="de-CH" dirty="0" smtClean="0">
                <a:solidFill>
                  <a:srgbClr val="FF0000"/>
                </a:solidFill>
              </a:rPr>
              <a:t>)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5839333" y="1054854"/>
            <a:ext cx="29482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Monte </a:t>
            </a:r>
            <a:r>
              <a:rPr lang="de-CH" dirty="0" err="1" smtClean="0">
                <a:solidFill>
                  <a:srgbClr val="FF0000"/>
                </a:solidFill>
              </a:rPr>
              <a:t>Cimone</a:t>
            </a:r>
            <a:r>
              <a:rPr lang="de-CH" dirty="0" smtClean="0">
                <a:solidFill>
                  <a:srgbClr val="FF0000"/>
                </a:solidFill>
              </a:rPr>
              <a:t> (2165 m </a:t>
            </a:r>
            <a:r>
              <a:rPr lang="de-CH" dirty="0" err="1" smtClean="0">
                <a:solidFill>
                  <a:srgbClr val="FF0000"/>
                </a:solidFill>
              </a:rPr>
              <a:t>a.s.l</a:t>
            </a:r>
            <a:r>
              <a:rPr lang="de-CH" dirty="0" smtClean="0">
                <a:solidFill>
                  <a:srgbClr val="FF0000"/>
                </a:solidFill>
              </a:rPr>
              <a:t>)</a:t>
            </a:r>
            <a:endParaRPr lang="en-GB" dirty="0" err="1">
              <a:solidFill>
                <a:srgbClr val="FF00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79390" y="3604970"/>
            <a:ext cx="8678832" cy="2832356"/>
            <a:chOff x="179390" y="3604970"/>
            <a:chExt cx="8678832" cy="2832356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79390" y="3604970"/>
              <a:ext cx="71913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2000" dirty="0" err="1" smtClean="0">
                  <a:solidFill>
                    <a:srgbClr val="000000"/>
                  </a:solidFill>
                </a:rPr>
                <a:t>Corresponding</a:t>
              </a:r>
              <a:r>
                <a:rPr lang="de-CH" sz="2000" dirty="0" smtClean="0">
                  <a:solidFill>
                    <a:srgbClr val="000000"/>
                  </a:solidFill>
                </a:rPr>
                <a:t>  </a:t>
              </a:r>
              <a:r>
                <a:rPr lang="de-CH" sz="2000" dirty="0" err="1" smtClean="0">
                  <a:solidFill>
                    <a:srgbClr val="000000"/>
                  </a:solidFill>
                </a:rPr>
                <a:t>reduced</a:t>
              </a:r>
              <a:r>
                <a:rPr lang="de-CH" sz="2000" dirty="0" smtClean="0">
                  <a:solidFill>
                    <a:srgbClr val="000000"/>
                  </a:solidFill>
                </a:rPr>
                <a:t> </a:t>
              </a:r>
              <a:r>
                <a:rPr lang="de-CH" sz="2000" dirty="0" err="1" smtClean="0">
                  <a:solidFill>
                    <a:srgbClr val="000000"/>
                  </a:solidFill>
                </a:rPr>
                <a:t>grids</a:t>
              </a:r>
              <a:r>
                <a:rPr lang="de-CH" sz="2000" dirty="0" smtClean="0">
                  <a:solidFill>
                    <a:srgbClr val="000000"/>
                  </a:solidFill>
                </a:rPr>
                <a:t> </a:t>
              </a:r>
              <a:r>
                <a:rPr lang="de-CH" sz="2000" dirty="0" err="1" smtClean="0">
                  <a:solidFill>
                    <a:srgbClr val="000000"/>
                  </a:solidFill>
                </a:rPr>
                <a:t>for</a:t>
              </a:r>
              <a:r>
                <a:rPr lang="de-CH" sz="2000" dirty="0" smtClean="0">
                  <a:solidFill>
                    <a:srgbClr val="000000"/>
                  </a:solidFill>
                </a:rPr>
                <a:t> </a:t>
              </a:r>
              <a:r>
                <a:rPr lang="de-CH" sz="2000" dirty="0" err="1" smtClean="0">
                  <a:solidFill>
                    <a:srgbClr val="000000"/>
                  </a:solidFill>
                </a:rPr>
                <a:t>mathematical</a:t>
              </a:r>
              <a:r>
                <a:rPr lang="de-CH" sz="2000" dirty="0" smtClean="0">
                  <a:solidFill>
                    <a:srgbClr val="000000"/>
                  </a:solidFill>
                </a:rPr>
                <a:t> </a:t>
              </a:r>
              <a:r>
                <a:rPr lang="de-CH" sz="2000" dirty="0" err="1" smtClean="0">
                  <a:solidFill>
                    <a:srgbClr val="000000"/>
                  </a:solidFill>
                </a:rPr>
                <a:t>inversion</a:t>
              </a:r>
              <a:endParaRPr lang="de-CH" sz="20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 bwMode="auto">
            <a:xfrm>
              <a:off x="328125" y="4010397"/>
              <a:ext cx="9252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60000"/>
                </a:spcAft>
                <a:buClr>
                  <a:srgbClr val="FF0000"/>
                </a:buClr>
              </a:pPr>
              <a:r>
                <a:rPr lang="de-CH" dirty="0" smtClean="0">
                  <a:solidFill>
                    <a:srgbClr val="FF0000"/>
                  </a:solidFill>
                </a:rPr>
                <a:t>Empa-1</a:t>
              </a:r>
              <a:endParaRPr lang="en-GB" dirty="0" err="1">
                <a:solidFill>
                  <a:srgbClr val="FF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 bwMode="auto">
            <a:xfrm>
              <a:off x="6240039" y="4018253"/>
              <a:ext cx="8114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60000"/>
                </a:spcAft>
                <a:buClr>
                  <a:srgbClr val="FF0000"/>
                </a:buClr>
              </a:pPr>
              <a:r>
                <a:rPr lang="de-CH" dirty="0" smtClean="0">
                  <a:solidFill>
                    <a:srgbClr val="FF0000"/>
                  </a:solidFill>
                </a:rPr>
                <a:t>UKMO</a:t>
              </a:r>
              <a:endParaRPr lang="en-GB" dirty="0" err="1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brd134\Documents\Projekte\INGOS\WP15\Halocarbons\figures\emissions\nilu_new\HFC-125_empa_emissions_INGOS_2011_H1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17"/>
            <a:stretch/>
          </p:blipFill>
          <p:spPr bwMode="auto">
            <a:xfrm>
              <a:off x="179390" y="4293120"/>
              <a:ext cx="2800275" cy="214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brd134\Documents\Projekte\INGOS\WP15\Halocarbons\figures\emissions\HFC-125_ukmo_emissions_INGOS_2011_H1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2"/>
            <a:stretch/>
          </p:blipFill>
          <p:spPr bwMode="auto">
            <a:xfrm>
              <a:off x="6059712" y="4300976"/>
              <a:ext cx="2798510" cy="2136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brd134\Documents\Projekte\INGOS\WP15\Halocarbons\figures\emissions\nilu_new\HFC-125_nilu_emissions_INGOS_2011_H1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27"/>
            <a:stretch/>
          </p:blipFill>
          <p:spPr bwMode="auto">
            <a:xfrm>
              <a:off x="3085731" y="4302618"/>
              <a:ext cx="2790771" cy="213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 bwMode="auto">
            <a:xfrm>
              <a:off x="3203810" y="4026576"/>
              <a:ext cx="6623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60000"/>
                </a:spcAft>
                <a:buClr>
                  <a:srgbClr val="FF0000"/>
                </a:buClr>
              </a:pPr>
              <a:r>
                <a:rPr lang="de-CH" dirty="0" smtClean="0">
                  <a:solidFill>
                    <a:srgbClr val="FF0000"/>
                  </a:solidFill>
                </a:rPr>
                <a:t>NILU</a:t>
              </a:r>
              <a:endParaRPr lang="en-GB" dirty="0" err="1">
                <a:solidFill>
                  <a:srgbClr val="FF0000"/>
                </a:solidFill>
              </a:endParaRPr>
            </a:p>
          </p:txBody>
        </p:sp>
      </p:grpSp>
      <p:sp>
        <p:nvSpPr>
          <p:cNvPr id="5" name="Ellipse 4"/>
          <p:cNvSpPr/>
          <p:nvPr/>
        </p:nvSpPr>
        <p:spPr bwMode="auto">
          <a:xfrm>
            <a:off x="521566" y="1886073"/>
            <a:ext cx="66091" cy="654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4369006" y="2516125"/>
            <a:ext cx="66091" cy="654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7836243" y="2701257"/>
            <a:ext cx="66091" cy="654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ean Surface Sensitivity Maps </a:t>
            </a:r>
            <a:r>
              <a:rPr lang="en-CA" dirty="0"/>
              <a:t>(footprints) of </a:t>
            </a:r>
            <a:r>
              <a:rPr lang="en-CA" dirty="0" smtClean="0"/>
              <a:t>the 3 Measurement Sites (2011)</a:t>
            </a:r>
            <a:endParaRPr lang="en-CA" dirty="0"/>
          </a:p>
        </p:txBody>
      </p:sp>
      <p:pic>
        <p:nvPicPr>
          <p:cNvPr id="6146" name="Picture 2" descr="C:\Users\hes134\projects\INGOS\Task15.5\results_HES\diag_cov\iterative\HFC_125\total.footprint.irreg.HFC_125.JFJ_MHD_CM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8"/>
          <a:stretch/>
        </p:blipFill>
        <p:spPr bwMode="auto">
          <a:xfrm>
            <a:off x="2399504" y="1464384"/>
            <a:ext cx="4344992" cy="51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rd\Documents\Projekte\INGOS\WP15\Halocarbons\figures\EMPA2\tseries\H11_MHD_tseri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504" y="2043982"/>
            <a:ext cx="547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 bwMode="auto">
          <a:xfrm>
            <a:off x="681038" y="2225902"/>
            <a:ext cx="1255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Mace Head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4153938" y="4037193"/>
            <a:ext cx="5597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Aft>
                <a:spcPct val="60000"/>
              </a:spcAft>
              <a:buClr>
                <a:srgbClr val="FF0000"/>
              </a:buClr>
            </a:pPr>
            <a:r>
              <a:rPr lang="de-CH" sz="1200" b="0" dirty="0" err="1" smtClean="0"/>
              <a:t>meas</a:t>
            </a:r>
            <a:endParaRPr lang="en-GB" sz="1200" b="0" dirty="0" err="1" smtClean="0"/>
          </a:p>
        </p:txBody>
      </p:sp>
      <p:pic>
        <p:nvPicPr>
          <p:cNvPr id="5127" name="Picture 7" descr="C:\Users\brd\Documents\Projekte\INGOS\WP15\Halocarbons\figures\EMPA2\taylor\H11_MHD_tay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21" y="2061168"/>
            <a:ext cx="32954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</a:t>
            </a:r>
            <a:r>
              <a:rPr lang="en-CA" dirty="0" smtClean="0"/>
              <a:t>osterior HFC-125 Time </a:t>
            </a:r>
            <a:r>
              <a:rPr lang="en-CA" dirty="0"/>
              <a:t>S</a:t>
            </a:r>
            <a:r>
              <a:rPr lang="en-CA" dirty="0" smtClean="0"/>
              <a:t>eries</a:t>
            </a:r>
            <a:endParaRPr lang="en-CA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7130348" y="4077072"/>
            <a:ext cx="970044" cy="338554"/>
            <a:chOff x="7092350" y="2935971"/>
            <a:chExt cx="970044" cy="338554"/>
          </a:xfrm>
        </p:grpSpPr>
        <p:cxnSp>
          <p:nvCxnSpPr>
            <p:cNvPr id="7" name="Gerade Verbindung mit Pfeil 6"/>
            <p:cNvCxnSpPr/>
            <p:nvPr/>
          </p:nvCxnSpPr>
          <p:spPr bwMode="auto">
            <a:xfrm flipH="1">
              <a:off x="7092350" y="3135439"/>
              <a:ext cx="216030" cy="775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 bwMode="auto">
            <a:xfrm>
              <a:off x="7263777" y="2935971"/>
              <a:ext cx="79861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>
                <a:spcAft>
                  <a:spcPct val="60000"/>
                </a:spcAft>
                <a:buClr>
                  <a:srgbClr val="FF0000"/>
                </a:buClr>
              </a:pPr>
              <a:r>
                <a:rPr lang="de-CH" sz="1600" b="1" dirty="0" err="1" smtClean="0">
                  <a:solidFill>
                    <a:schemeClr val="accent1">
                      <a:lumMod val="90000"/>
                    </a:schemeClr>
                  </a:solidFill>
                </a:rPr>
                <a:t>full</a:t>
              </a:r>
              <a:r>
                <a:rPr lang="de-CH" sz="1600" b="1" dirty="0" smtClean="0">
                  <a:solidFill>
                    <a:schemeClr val="accent1">
                      <a:lumMod val="90000"/>
                    </a:schemeClr>
                  </a:solidFill>
                </a:rPr>
                <a:t> KF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847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d\Documents\Projekte\INGOS\WP15\Halocarbons\figures\EMPA2\tseries\H11_JFJ_tseri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80" y="908050"/>
            <a:ext cx="547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 bwMode="auto">
          <a:xfrm>
            <a:off x="647947" y="1052736"/>
            <a:ext cx="1483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err="1">
                <a:solidFill>
                  <a:srgbClr val="FF0000"/>
                </a:solidFill>
              </a:rPr>
              <a:t>Jungfraujoch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4156251" y="2996940"/>
            <a:ext cx="5597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Aft>
                <a:spcPct val="60000"/>
              </a:spcAft>
              <a:buClr>
                <a:srgbClr val="FF0000"/>
              </a:buClr>
            </a:pPr>
            <a:r>
              <a:rPr lang="de-CH" sz="1200" b="0" dirty="0" err="1" smtClean="0"/>
              <a:t>meas</a:t>
            </a:r>
            <a:endParaRPr lang="en-GB" sz="1200" b="0" dirty="0" err="1" smtClean="0"/>
          </a:p>
        </p:txBody>
      </p:sp>
      <p:pic>
        <p:nvPicPr>
          <p:cNvPr id="5126" name="Picture 6" descr="C:\Users\brd\Documents\Projekte\INGOS\WP15\Halocarbons\figures\EMPA2\taylor\H11_JFJ_tay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1973"/>
            <a:ext cx="32954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 bwMode="auto">
          <a:xfrm>
            <a:off x="7008228" y="3198428"/>
            <a:ext cx="72010" cy="9973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HFC-125 Time Series</a:t>
            </a:r>
            <a:endParaRPr lang="en-CA" dirty="0"/>
          </a:p>
        </p:txBody>
      </p:sp>
      <p:pic>
        <p:nvPicPr>
          <p:cNvPr id="1026" name="Picture 2" descr="C:\Users\hes134\projects\INGOS\Task15.5\EMPA2\EMPA2\taylor\H11_CMN_tay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21" y="3783266"/>
            <a:ext cx="32954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s134\projects\INGOS\Task15.5\EMPA2\EMPA2\tseries\H11_CMN_tseri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0"/>
            <a:ext cx="5472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"/>
          <p:cNvSpPr txBox="1"/>
          <p:nvPr/>
        </p:nvSpPr>
        <p:spPr bwMode="auto">
          <a:xfrm>
            <a:off x="647947" y="4005064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smtClean="0">
                <a:solidFill>
                  <a:srgbClr val="FF0000"/>
                </a:solidFill>
              </a:rPr>
              <a:t>Mt. </a:t>
            </a:r>
            <a:r>
              <a:rPr lang="de-CH" dirty="0" err="1" smtClean="0">
                <a:solidFill>
                  <a:srgbClr val="FF0000"/>
                </a:solidFill>
              </a:rPr>
              <a:t>Cimone</a:t>
            </a:r>
            <a:endParaRPr lang="en-GB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brd\Documents\Projekte\INGOS\WP15\Halocarbons\figures\EMPA2\tseries\H12_MHD_tseri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504" y="1989000"/>
            <a:ext cx="547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rd\Documents\Projekte\INGOS\WP15\Halocarbons\figures\EMPA2\taylor\H12_MHD_tay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87027"/>
            <a:ext cx="329541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 bwMode="auto">
          <a:xfrm>
            <a:off x="4211950" y="5733320"/>
            <a:ext cx="5597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Aft>
                <a:spcPct val="60000"/>
              </a:spcAft>
              <a:buClr>
                <a:srgbClr val="FF0000"/>
              </a:buClr>
            </a:pPr>
            <a:r>
              <a:rPr lang="de-CH" sz="1200" b="0" dirty="0" err="1" smtClean="0"/>
              <a:t>meas</a:t>
            </a:r>
            <a:endParaRPr lang="en-GB" sz="1200" b="0" dirty="0" err="1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</a:t>
            </a:r>
            <a:r>
              <a:rPr lang="en-CA" dirty="0" smtClean="0"/>
              <a:t>HFC-134a </a:t>
            </a:r>
            <a:r>
              <a:rPr lang="en-CA" dirty="0"/>
              <a:t>Time Series</a:t>
            </a:r>
            <a:endParaRPr lang="en-CA" dirty="0"/>
          </a:p>
        </p:txBody>
      </p:sp>
      <p:sp>
        <p:nvSpPr>
          <p:cNvPr id="12" name="Textfeld 8"/>
          <p:cNvSpPr txBox="1"/>
          <p:nvPr/>
        </p:nvSpPr>
        <p:spPr bwMode="auto">
          <a:xfrm>
            <a:off x="611560" y="2204864"/>
            <a:ext cx="1255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>
                <a:solidFill>
                  <a:srgbClr val="FF0000"/>
                </a:solidFill>
              </a:rPr>
              <a:t>Mace Head</a:t>
            </a:r>
            <a:endParaRPr lang="en-GB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1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647947" y="1124680"/>
            <a:ext cx="14830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err="1">
                <a:solidFill>
                  <a:srgbClr val="FF0000"/>
                </a:solidFill>
              </a:rPr>
              <a:t>Jungfraujoch</a:t>
            </a:r>
            <a:endParaRPr lang="en-GB" dirty="0" err="1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4156251" y="2996940"/>
            <a:ext cx="5597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Aft>
                <a:spcPct val="60000"/>
              </a:spcAft>
              <a:buClr>
                <a:srgbClr val="FF0000"/>
              </a:buClr>
            </a:pPr>
            <a:r>
              <a:rPr lang="de-CH" sz="1200" b="0" dirty="0" err="1" smtClean="0"/>
              <a:t>meas</a:t>
            </a:r>
            <a:endParaRPr lang="en-GB" sz="1200" b="0" dirty="0" err="1" smtClean="0"/>
          </a:p>
        </p:txBody>
      </p:sp>
      <p:pic>
        <p:nvPicPr>
          <p:cNvPr id="6147" name="Picture 3" descr="C:\Users\brd\Documents\Projekte\INGOS\WP15\Halocarbons\figures\EMPA2\tseries\H12_JFJ_tseri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8112" y="896683"/>
            <a:ext cx="5472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brd\Documents\Projekte\INGOS\WP15\Halocarbons\figures\EMPA2\taylor\H12_JFJ_tay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75" y="903675"/>
            <a:ext cx="32954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HFC-134a Time Series</a:t>
            </a:r>
            <a:endParaRPr lang="en-CA" dirty="0"/>
          </a:p>
        </p:txBody>
      </p:sp>
      <p:pic>
        <p:nvPicPr>
          <p:cNvPr id="2050" name="Picture 2" descr="C:\Users\hes134\projects\INGOS\Task15.5\EMPA2\EMPA2\tseries\H12_CMN_tseri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0"/>
            <a:ext cx="5472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s134\projects\INGOS\Task15.5\EMPA2\EMPA2\taylor\H12_CMN_tay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21" y="3789363"/>
            <a:ext cx="329541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"/>
          <p:cNvSpPr txBox="1"/>
          <p:nvPr/>
        </p:nvSpPr>
        <p:spPr bwMode="auto">
          <a:xfrm>
            <a:off x="647947" y="4005064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60000"/>
              </a:spcAft>
              <a:buClr>
                <a:srgbClr val="FF0000"/>
              </a:buClr>
            </a:pPr>
            <a:r>
              <a:rPr lang="de-CH" dirty="0" smtClean="0">
                <a:solidFill>
                  <a:srgbClr val="FF0000"/>
                </a:solidFill>
              </a:rPr>
              <a:t>Mt. </a:t>
            </a:r>
            <a:r>
              <a:rPr lang="de-CH" dirty="0" err="1" smtClean="0">
                <a:solidFill>
                  <a:srgbClr val="FF0000"/>
                </a:solidFill>
              </a:rPr>
              <a:t>Cimone</a:t>
            </a:r>
            <a:endParaRPr lang="en-GB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7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Henne_blank">
  <a:themeElements>
    <a:clrScheme name="Empa_Farben">
      <a:dk1>
        <a:sysClr val="windowText" lastClr="000000"/>
      </a:dk1>
      <a:lt1>
        <a:sysClr val="window" lastClr="FFFFFF"/>
      </a:lt1>
      <a:dk2>
        <a:srgbClr val="9F9F9F"/>
      </a:dk2>
      <a:lt2>
        <a:srgbClr val="DFDFDF"/>
      </a:lt2>
      <a:accent1>
        <a:srgbClr val="5F5F5F"/>
      </a:accent1>
      <a:accent2>
        <a:srgbClr val="5C2E00"/>
      </a:accent2>
      <a:accent3>
        <a:srgbClr val="005400"/>
      </a:accent3>
      <a:accent4>
        <a:srgbClr val="003366"/>
      </a:accent4>
      <a:accent5>
        <a:srgbClr val="C00000"/>
      </a:accent5>
      <a:accent6>
        <a:srgbClr val="C0BC00"/>
      </a:accent6>
      <a:hlink>
        <a:srgbClr val="475A8D"/>
      </a:hlink>
      <a:folHlink>
        <a:srgbClr val="C32D2E"/>
      </a:folHlink>
    </a:clrScheme>
    <a:fontScheme name="henne_emp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henne_em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3">
        <a:dk1>
          <a:srgbClr val="EAEAEA"/>
        </a:dk1>
        <a:lt1>
          <a:srgbClr val="FFFFFF"/>
        </a:lt1>
        <a:dk2>
          <a:srgbClr val="4D4D4D"/>
        </a:dk2>
        <a:lt2>
          <a:srgbClr val="FFFFFF"/>
        </a:lt2>
        <a:accent1>
          <a:srgbClr val="BBE0E3"/>
        </a:accent1>
        <a:accent2>
          <a:srgbClr val="99CCFF"/>
        </a:accent2>
        <a:accent3>
          <a:srgbClr val="B2B2B2"/>
        </a:accent3>
        <a:accent4>
          <a:srgbClr val="DADADA"/>
        </a:accent4>
        <a:accent5>
          <a:srgbClr val="DAEDEF"/>
        </a:accent5>
        <a:accent6>
          <a:srgbClr val="8AB9E7"/>
        </a:accent6>
        <a:hlink>
          <a:srgbClr val="6699FF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15">
        <a:dk1>
          <a:srgbClr val="EAEAEA"/>
        </a:dk1>
        <a:lt1>
          <a:srgbClr val="FFFFFF"/>
        </a:lt1>
        <a:dk2>
          <a:srgbClr val="4D4D4D"/>
        </a:dk2>
        <a:lt2>
          <a:srgbClr val="FFFFFF"/>
        </a:lt2>
        <a:accent1>
          <a:srgbClr val="BBE0E3"/>
        </a:accent1>
        <a:accent2>
          <a:srgbClr val="99CCFF"/>
        </a:accent2>
        <a:accent3>
          <a:srgbClr val="B2B2B2"/>
        </a:accent3>
        <a:accent4>
          <a:srgbClr val="DADADA"/>
        </a:accent4>
        <a:accent5>
          <a:srgbClr val="DAEDEF"/>
        </a:accent5>
        <a:accent6>
          <a:srgbClr val="8AB9E7"/>
        </a:accent6>
        <a:hlink>
          <a:srgbClr val="FF00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6">
        <a:dk1>
          <a:srgbClr val="000000"/>
        </a:dk1>
        <a:lt1>
          <a:srgbClr val="FFFFFF"/>
        </a:lt1>
        <a:dk2>
          <a:srgbClr val="000000"/>
        </a:dk2>
        <a:lt2>
          <a:srgbClr val="080808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mpa-d0004-v06 Quer">
  <a:themeElements>
    <a:clrScheme name="2_empa-d0004-v06 Quer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0000"/>
      </a:hlink>
      <a:folHlink>
        <a:srgbClr val="5F5F5F"/>
      </a:folHlink>
    </a:clrScheme>
    <a:fontScheme name="2_empa-d0004-v06 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mpa-d0004-v06 Qu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mpa-d0004-v06 Qu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mpa-d0004-v06 Qu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mpa-d0004-v06 Qu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mpa-d0004-v06 Qu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mpa-d0004-v06 Qu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13">
        <a:dk1>
          <a:srgbClr val="EAEAEA"/>
        </a:dk1>
        <a:lt1>
          <a:srgbClr val="FFFFFF"/>
        </a:lt1>
        <a:dk2>
          <a:srgbClr val="4D4D4D"/>
        </a:dk2>
        <a:lt2>
          <a:srgbClr val="FFFFFF"/>
        </a:lt2>
        <a:accent1>
          <a:srgbClr val="BBE0E3"/>
        </a:accent1>
        <a:accent2>
          <a:srgbClr val="99CCFF"/>
        </a:accent2>
        <a:accent3>
          <a:srgbClr val="B2B2B2"/>
        </a:accent3>
        <a:accent4>
          <a:srgbClr val="DADADA"/>
        </a:accent4>
        <a:accent5>
          <a:srgbClr val="DAEDEF"/>
        </a:accent5>
        <a:accent6>
          <a:srgbClr val="8AB9E7"/>
        </a:accent6>
        <a:hlink>
          <a:srgbClr val="6699FF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mpa-d0004-v06 Qu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mpa-d0004-v06 Quer 15">
        <a:dk1>
          <a:srgbClr val="EAEAEA"/>
        </a:dk1>
        <a:lt1>
          <a:srgbClr val="FFFFFF"/>
        </a:lt1>
        <a:dk2>
          <a:srgbClr val="4D4D4D"/>
        </a:dk2>
        <a:lt2>
          <a:srgbClr val="FFFFFF"/>
        </a:lt2>
        <a:accent1>
          <a:srgbClr val="BBE0E3"/>
        </a:accent1>
        <a:accent2>
          <a:srgbClr val="99CCFF"/>
        </a:accent2>
        <a:accent3>
          <a:srgbClr val="B2B2B2"/>
        </a:accent3>
        <a:accent4>
          <a:srgbClr val="DADADA"/>
        </a:accent4>
        <a:accent5>
          <a:srgbClr val="DAEDEF"/>
        </a:accent5>
        <a:accent6>
          <a:srgbClr val="8AB9E7"/>
        </a:accent6>
        <a:hlink>
          <a:srgbClr val="FF00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Henne_blank</Template>
  <TotalTime>0</TotalTime>
  <Words>800</Words>
  <Application>Microsoft Office PowerPoint</Application>
  <PresentationFormat>On-screen Show (4:3)</PresentationFormat>
  <Paragraphs>182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Segoe UI</vt:lpstr>
      <vt:lpstr>Wingdings</vt:lpstr>
      <vt:lpstr>Henne_blank</vt:lpstr>
      <vt:lpstr>2_empa-d0004-v06 Quer</vt:lpstr>
      <vt:lpstr>WP15.5: Inverse modeling of  European halocarbon emissions  D. Brunner, S. Henne, Empa, Switzerland A. Manning, UK MetOffice, United Kingdom R. Thompson, A. Stohl, NILU, Norway</vt:lpstr>
      <vt:lpstr>Plans for InGOS Task 15.5</vt:lpstr>
      <vt:lpstr>Modeling Protocol for 1st Set of Experiments</vt:lpstr>
      <vt:lpstr>Modeling Protocol for 1st Set of Experiments</vt:lpstr>
      <vt:lpstr>Mean Surface Sensitivity Maps (footprints) of the 3 Measurement Sites (2011)</vt:lpstr>
      <vt:lpstr>Posterior HFC-125 Time Series</vt:lpstr>
      <vt:lpstr>Posterior HFC-125 Time Series</vt:lpstr>
      <vt:lpstr>Posterior HFC-134a Time Series</vt:lpstr>
      <vt:lpstr>Posterior HFC-134a Time Series</vt:lpstr>
      <vt:lpstr>Comparison of Gridded Emissions</vt:lpstr>
      <vt:lpstr>Comparison of National Total Emissions</vt:lpstr>
      <vt:lpstr>Comparison of National Total Emissions</vt:lpstr>
      <vt:lpstr>Conclusions From 1st Experiment</vt:lpstr>
      <vt:lpstr>Modeling Protocol for 2nd Set of Experiments</vt:lpstr>
      <vt:lpstr>Comparison of National Total Emissions  (2nd Set)</vt:lpstr>
      <vt:lpstr>Comparison of National Total Emissions  (2nd Set)</vt:lpstr>
      <vt:lpstr>H11 vs. H14: Performance Analysis </vt:lpstr>
      <vt:lpstr>H11 vs. H14: Prior Emissions</vt:lpstr>
      <vt:lpstr>H11 vs H14: Posterior Emissions</vt:lpstr>
      <vt:lpstr>H11 vs. H14: National Totals</vt:lpstr>
      <vt:lpstr>SF6: Surface Sensitivities</vt:lpstr>
      <vt:lpstr>SF6: Prior Time Series</vt:lpstr>
      <vt:lpstr>SF6: Posterior Time Series</vt:lpstr>
      <vt:lpstr>SF6 Emission Adjustment</vt:lpstr>
      <vt:lpstr>SF6: National Totals</vt:lpstr>
      <vt:lpstr>Preliminary Conclusions From 2nd Experiment</vt:lpstr>
      <vt:lpstr>Outlook</vt:lpstr>
    </vt:vector>
  </TitlesOfParts>
  <Company>Empa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Henne, Stephan</dc:creator>
  <cp:lastModifiedBy>Henne, Stephan</cp:lastModifiedBy>
  <cp:revision>130</cp:revision>
  <cp:lastPrinted>2011-01-24T10:25:34Z</cp:lastPrinted>
  <dcterms:created xsi:type="dcterms:W3CDTF">2014-10-14T09:01:03Z</dcterms:created>
  <dcterms:modified xsi:type="dcterms:W3CDTF">2014-10-15T10:05:39Z</dcterms:modified>
</cp:coreProperties>
</file>