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26"/>
  </p:notesMasterIdLst>
  <p:handoutMasterIdLst>
    <p:handoutMasterId r:id="rId27"/>
  </p:handoutMasterIdLst>
  <p:sldIdLst>
    <p:sldId id="328" r:id="rId2"/>
    <p:sldId id="320" r:id="rId3"/>
    <p:sldId id="321" r:id="rId4"/>
    <p:sldId id="322" r:id="rId5"/>
    <p:sldId id="324" r:id="rId6"/>
    <p:sldId id="323" r:id="rId7"/>
    <p:sldId id="325" r:id="rId8"/>
    <p:sldId id="310" r:id="rId9"/>
    <p:sldId id="326" r:id="rId10"/>
    <p:sldId id="307" r:id="rId11"/>
    <p:sldId id="318" r:id="rId12"/>
    <p:sldId id="319" r:id="rId13"/>
    <p:sldId id="329" r:id="rId14"/>
    <p:sldId id="296" r:id="rId15"/>
    <p:sldId id="330" r:id="rId16"/>
    <p:sldId id="297" r:id="rId17"/>
    <p:sldId id="298" r:id="rId18"/>
    <p:sldId id="301" r:id="rId19"/>
    <p:sldId id="303" r:id="rId20"/>
    <p:sldId id="331" r:id="rId21"/>
    <p:sldId id="302" r:id="rId22"/>
    <p:sldId id="332" r:id="rId23"/>
    <p:sldId id="313" r:id="rId24"/>
    <p:sldId id="314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7" autoAdjust="0"/>
    <p:restoredTop sz="94647" autoAdjust="0"/>
  </p:normalViewPr>
  <p:slideViewPr>
    <p:cSldViewPr>
      <p:cViewPr>
        <p:scale>
          <a:sx n="110" d="100"/>
          <a:sy n="110" d="100"/>
        </p:scale>
        <p:origin x="-13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1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867E-6D3A-1E49-AEF3-6FC96F9AE3D5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5C0D7-02C3-CD41-9DC9-E3C0C513BE2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70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4A66F-4613-8C47-973D-EE3080C476C6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CFC8B-33A3-E141-AC1C-3F7054B4F55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536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1052513"/>
            <a:ext cx="9163050" cy="3455987"/>
          </a:xfrm>
          <a:prstGeom prst="rect">
            <a:avLst/>
          </a:prstGeom>
          <a:gradFill flip="none" rotWithShape="1">
            <a:gsLst>
              <a:gs pos="18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  <a:gs pos="85000">
                <a:schemeClr val="bg1">
                  <a:alpha val="40000"/>
                </a:schemeClr>
              </a:gs>
            </a:gsLst>
            <a:lin ang="5400000" scaled="0"/>
            <a:tileRect/>
          </a:gradFill>
          <a:ln>
            <a:noFill/>
          </a:ln>
          <a:extLst/>
        </p:spPr>
        <p:txBody>
          <a:bodyPr anchor="ctr"/>
          <a:lstStyle/>
          <a:p>
            <a:endParaRPr lang="x-none" altLang="x-none" dirty="0" smtClean="0">
              <a:solidFill>
                <a:srgbClr val="FFFFFF"/>
              </a:solidFill>
            </a:endParaRPr>
          </a:p>
          <a:p>
            <a:endParaRPr lang="x-none" altLang="x-none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5368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5" name="Imag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117475"/>
            <a:ext cx="13874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21388"/>
            <a:ext cx="24479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981200" y="3276600"/>
            <a:ext cx="5334000" cy="914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37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20713"/>
            <a:ext cx="9163050" cy="6237287"/>
          </a:xfrm>
          <a:prstGeom prst="rect">
            <a:avLst/>
          </a:prstGeom>
          <a:solidFill>
            <a:srgbClr val="FFFF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8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7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7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Atmospheric modeling of the </a:t>
            </a:r>
            <a:r>
              <a:rPr lang="en-US" dirty="0" smtClean="0">
                <a:solidFill>
                  <a:srgbClr val="C00000"/>
                </a:solidFill>
              </a:rPr>
              <a:t>δ</a:t>
            </a:r>
            <a:r>
              <a:rPr lang="en-US" baseline="30000" dirty="0" smtClean="0">
                <a:solidFill>
                  <a:srgbClr val="C00000"/>
                </a:solidFill>
              </a:rPr>
              <a:t>13</a:t>
            </a:r>
            <a:r>
              <a:rPr lang="en-US" dirty="0" smtClean="0">
                <a:solidFill>
                  <a:srgbClr val="C00000"/>
                </a:solidFill>
              </a:rPr>
              <a:t>C-CH</a:t>
            </a:r>
            <a:r>
              <a:rPr lang="en-US" baseline="-25000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variability at European measurement sites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0200" y="4572000"/>
            <a:ext cx="7239000" cy="152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Guillaume </a:t>
            </a:r>
            <a:r>
              <a:rPr lang="en-US" dirty="0" err="1" smtClean="0">
                <a:solidFill>
                  <a:schemeClr val="bg2"/>
                </a:solidFill>
              </a:rPr>
              <a:t>Monteil</a:t>
            </a:r>
            <a:r>
              <a:rPr lang="en-US" baseline="30000" dirty="0" smtClean="0">
                <a:solidFill>
                  <a:schemeClr val="bg2"/>
                </a:solidFill>
              </a:rPr>
              <a:t>(1,2)</a:t>
            </a:r>
            <a:r>
              <a:rPr lang="en-US" dirty="0" smtClean="0">
                <a:solidFill>
                  <a:schemeClr val="bg2"/>
                </a:solidFill>
              </a:rPr>
              <a:t>, Sander </a:t>
            </a:r>
            <a:r>
              <a:rPr lang="en-US" dirty="0" err="1" smtClean="0">
                <a:solidFill>
                  <a:schemeClr val="bg2"/>
                </a:solidFill>
              </a:rPr>
              <a:t>Houweling</a:t>
            </a:r>
            <a:r>
              <a:rPr lang="en-US" baseline="30000" dirty="0" smtClean="0">
                <a:solidFill>
                  <a:schemeClr val="bg2"/>
                </a:solidFill>
              </a:rPr>
              <a:t>(2,1)</a:t>
            </a:r>
            <a:r>
              <a:rPr lang="en-US" dirty="0" smtClean="0">
                <a:solidFill>
                  <a:schemeClr val="bg2"/>
                </a:solidFill>
              </a:rPr>
              <a:t>, Thomas </a:t>
            </a:r>
            <a:r>
              <a:rPr lang="en-US" dirty="0" err="1" smtClean="0">
                <a:solidFill>
                  <a:schemeClr val="bg2"/>
                </a:solidFill>
              </a:rPr>
              <a:t>Röckmann</a:t>
            </a:r>
            <a:r>
              <a:rPr lang="en-US" baseline="30000" dirty="0" smtClean="0">
                <a:solidFill>
                  <a:schemeClr val="bg2"/>
                </a:solidFill>
              </a:rPr>
              <a:t>(1)</a:t>
            </a:r>
          </a:p>
          <a:p>
            <a:r>
              <a:rPr lang="en-US" dirty="0" err="1" smtClean="0">
                <a:solidFill>
                  <a:schemeClr val="bg2"/>
                </a:solidFill>
              </a:rPr>
              <a:t>Marielle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Saunois</a:t>
            </a:r>
            <a:r>
              <a:rPr lang="en-US" baseline="30000" dirty="0" smtClean="0">
                <a:solidFill>
                  <a:schemeClr val="bg2"/>
                </a:solidFill>
              </a:rPr>
              <a:t>(3)</a:t>
            </a:r>
            <a:r>
              <a:rPr lang="en-US" dirty="0" smtClean="0">
                <a:solidFill>
                  <a:schemeClr val="bg2"/>
                </a:solidFill>
              </a:rPr>
              <a:t>, Philippe </a:t>
            </a:r>
            <a:r>
              <a:rPr lang="en-US" dirty="0" err="1" smtClean="0">
                <a:solidFill>
                  <a:schemeClr val="bg2"/>
                </a:solidFill>
              </a:rPr>
              <a:t>Bousquet</a:t>
            </a:r>
            <a:r>
              <a:rPr lang="en-US" baseline="30000" dirty="0" smtClean="0">
                <a:solidFill>
                  <a:schemeClr val="bg2"/>
                </a:solidFill>
              </a:rPr>
              <a:t>(3)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pPr marL="457200" indent="-457200">
              <a:buAutoNum type="arabicParenBoth"/>
            </a:pPr>
            <a:r>
              <a:rPr lang="fr-FR" sz="1400" dirty="0" smtClean="0">
                <a:solidFill>
                  <a:schemeClr val="bg2"/>
                </a:solidFill>
              </a:rPr>
              <a:t>IMAU, Utrecht, The </a:t>
            </a:r>
            <a:r>
              <a:rPr lang="fr-FR" sz="1400" dirty="0" err="1" smtClean="0">
                <a:solidFill>
                  <a:schemeClr val="bg2"/>
                </a:solidFill>
              </a:rPr>
              <a:t>Netherlands</a:t>
            </a:r>
            <a:endParaRPr lang="fr-FR" sz="1400" dirty="0" smtClean="0">
              <a:solidFill>
                <a:schemeClr val="bg2"/>
              </a:solidFill>
            </a:endParaRPr>
          </a:p>
          <a:p>
            <a:pPr marL="457200" indent="-457200">
              <a:buAutoNum type="arabicParenBoth"/>
            </a:pPr>
            <a:r>
              <a:rPr lang="fr-FR" sz="1400" dirty="0" smtClean="0">
                <a:solidFill>
                  <a:schemeClr val="bg2"/>
                </a:solidFill>
              </a:rPr>
              <a:t>SRON, Utrecht, The </a:t>
            </a:r>
            <a:r>
              <a:rPr lang="fr-FR" sz="1400" dirty="0" err="1" smtClean="0">
                <a:solidFill>
                  <a:schemeClr val="bg2"/>
                </a:solidFill>
              </a:rPr>
              <a:t>Netherlands</a:t>
            </a:r>
            <a:endParaRPr lang="fr-FR" sz="1400" dirty="0" smtClean="0">
              <a:solidFill>
                <a:schemeClr val="bg2"/>
              </a:solidFill>
            </a:endParaRPr>
          </a:p>
          <a:p>
            <a:pPr marL="457200" indent="-457200">
              <a:buAutoNum type="arabicParenBoth"/>
            </a:pPr>
            <a:r>
              <a:rPr lang="fr-FR" sz="1400" dirty="0" smtClean="0">
                <a:solidFill>
                  <a:schemeClr val="bg2"/>
                </a:solidFill>
              </a:rPr>
              <a:t>LSCE, </a:t>
            </a:r>
            <a:r>
              <a:rPr lang="fr-FR" sz="1400" dirty="0" err="1" smtClean="0">
                <a:solidFill>
                  <a:schemeClr val="bg2"/>
                </a:solidFill>
              </a:rPr>
              <a:t>Gif-sur-yvette</a:t>
            </a:r>
            <a:r>
              <a:rPr lang="fr-FR" sz="1400" dirty="0" smtClean="0">
                <a:solidFill>
                  <a:schemeClr val="bg2"/>
                </a:solidFill>
              </a:rPr>
              <a:t>, France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" name="Sous-titre 7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32803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</a:t>
            </a:r>
            <a:r>
              <a:rPr lang="fr-FR" baseline="30000" dirty="0" smtClean="0"/>
              <a:t>13</a:t>
            </a:r>
            <a:r>
              <a:rPr lang="fr-FR" dirty="0" smtClean="0"/>
              <a:t>C-CH</a:t>
            </a:r>
            <a:r>
              <a:rPr lang="fr-FR" baseline="-25000" dirty="0" smtClean="0"/>
              <a:t>4</a:t>
            </a:r>
            <a:r>
              <a:rPr lang="fr-FR" dirty="0" smtClean="0"/>
              <a:t> in the </a:t>
            </a:r>
            <a:r>
              <a:rPr lang="fr-FR" dirty="0" err="1" smtClean="0"/>
              <a:t>InGOS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High-frequency observations (1/hour) across Europe</a:t>
            </a:r>
            <a:endParaRPr lang="en-US" dirty="0"/>
          </a:p>
          <a:p>
            <a:r>
              <a:rPr lang="en-US" dirty="0" smtClean="0"/>
              <a:t>Needed: a map of the </a:t>
            </a:r>
            <a:r>
              <a:rPr lang="en-US" dirty="0" err="1" smtClean="0"/>
              <a:t>InGOS</a:t>
            </a:r>
            <a:r>
              <a:rPr lang="en-US" dirty="0" smtClean="0"/>
              <a:t> network and an example of measured time-series</a:t>
            </a:r>
          </a:p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Better constrain the European CH4 budget</a:t>
            </a:r>
          </a:p>
          <a:p>
            <a:pPr lvl="1"/>
            <a:r>
              <a:rPr lang="en-US" dirty="0" smtClean="0"/>
              <a:t>Improve our knowledge of source signatures </a:t>
            </a:r>
            <a:r>
              <a:rPr lang="en-US" dirty="0" smtClean="0">
                <a:sym typeface="Wingdings" panose="05000000000000000000" pitchFamily="2" charset="2"/>
              </a:rPr>
              <a:t> applicable to other regions.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Work to be done: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What precision is needed to provide useful model results?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Evaluation of the uncertainties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Overarching goal: determine whether we can learn something from </a:t>
            </a:r>
            <a:r>
              <a:rPr lang="en-US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 that we couldn’t learn from CH4.</a:t>
            </a:r>
          </a:p>
        </p:txBody>
      </p:sp>
    </p:spTree>
    <p:extLst>
      <p:ext uri="{BB962C8B-B14F-4D97-AF65-F5344CB8AC3E}">
        <p14:creationId xmlns:p14="http://schemas.microsoft.com/office/powerpoint/2010/main" val="38024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TM5 model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599" cy="4614453"/>
          </a:xfrm>
        </p:spPr>
      </p:pic>
    </p:spTree>
    <p:extLst>
      <p:ext uri="{BB962C8B-B14F-4D97-AF65-F5344CB8AC3E}">
        <p14:creationId xmlns:p14="http://schemas.microsoft.com/office/powerpoint/2010/main" val="940564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TM5 model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599" cy="4614454"/>
          </a:xfrm>
        </p:spPr>
      </p:pic>
    </p:spTree>
    <p:extLst>
      <p:ext uri="{BB962C8B-B14F-4D97-AF65-F5344CB8AC3E}">
        <p14:creationId xmlns:p14="http://schemas.microsoft.com/office/powerpoint/2010/main" val="293112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sites</a:t>
            </a:r>
            <a:br>
              <a:rPr lang="en-US" dirty="0" smtClean="0"/>
            </a:b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23820" b="23506"/>
          <a:stretch/>
        </p:blipFill>
        <p:spPr>
          <a:xfrm>
            <a:off x="286109" y="762000"/>
            <a:ext cx="6343291" cy="28485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21620" r="9788" b="21776"/>
          <a:stretch/>
        </p:blipFill>
        <p:spPr>
          <a:xfrm>
            <a:off x="3276600" y="3619152"/>
            <a:ext cx="5581291" cy="30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base scenario</a:t>
            </a:r>
            <a:endParaRPr lang="fr-FR" dirty="0"/>
          </a:p>
        </p:txBody>
      </p:sp>
      <p:pic>
        <p:nvPicPr>
          <p:cNvPr id="1026" name="Picture 2" descr="Y:\Documents\pyshell\plots\stats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8"/>
          <a:stretch/>
        </p:blipFill>
        <p:spPr bwMode="auto">
          <a:xfrm>
            <a:off x="4572000" y="3827264"/>
            <a:ext cx="4572000" cy="325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ocuments\pyshell\plots\stats-1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8"/>
          <a:stretch/>
        </p:blipFill>
        <p:spPr bwMode="auto">
          <a:xfrm>
            <a:off x="1453" y="3827264"/>
            <a:ext cx="4572000" cy="325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Documents\pyshell\plots\stats-5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"/>
          <a:stretch/>
        </p:blipFill>
        <p:spPr bwMode="auto">
          <a:xfrm>
            <a:off x="-15" y="609600"/>
            <a:ext cx="4572015" cy="322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Documents\pyshell\plots\stats-5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 bwMode="auto">
          <a:xfrm>
            <a:off x="4573453" y="609600"/>
            <a:ext cx="4572015" cy="32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Cabauw</a:t>
            </a:r>
            <a:r>
              <a:rPr lang="fr-FR" dirty="0" smtClean="0"/>
              <a:t> </a:t>
            </a:r>
            <a:r>
              <a:rPr lang="fr-FR" dirty="0" err="1" smtClean="0"/>
              <a:t>tower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18548" r="2382" b="5038"/>
          <a:stretch/>
        </p:blipFill>
        <p:spPr bwMode="auto">
          <a:xfrm>
            <a:off x="1943765" y="2133600"/>
            <a:ext cx="6970197" cy="445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commons/a/a9/Meetmast_Cabau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479190" cy="33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048250" y="50673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scenario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2" y="685794"/>
            <a:ext cx="731521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scenario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2" y="685794"/>
            <a:ext cx="731521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natural vs. anthropogenic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4600" y="914400"/>
            <a:ext cx="2743200" cy="556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Contribution from natural sources (wetlands) easier to distinguish in d13C measurements</a:t>
            </a: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727"/>
          <a:stretch/>
        </p:blipFill>
        <p:spPr bwMode="auto">
          <a:xfrm>
            <a:off x="0" y="685794"/>
            <a:ext cx="621964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anthropogenic 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4600" y="914400"/>
            <a:ext cx="2743200" cy="556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Contribution from natural sources (wetlands) easier to distinguish in d13C measurements</a:t>
            </a:r>
          </a:p>
          <a:p>
            <a:r>
              <a:rPr lang="en-US" sz="1600" dirty="0" smtClean="0"/>
              <a:t>Contributions from agriculture (enteric fermentation + manure, mostly) and fossil fuel sources can be distinguished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609"/>
          <a:stretch/>
        </p:blipFill>
        <p:spPr bwMode="auto">
          <a:xfrm>
            <a:off x="1" y="685794"/>
            <a:ext cx="6228272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</a:t>
            </a:r>
            <a:r>
              <a:rPr lang="fr-FR" baseline="30000" dirty="0"/>
              <a:t>13</a:t>
            </a:r>
            <a:r>
              <a:rPr lang="fr-FR" dirty="0"/>
              <a:t>C-CH</a:t>
            </a:r>
            <a:r>
              <a:rPr lang="fr-FR" baseline="-25000" dirty="0"/>
              <a:t>4</a:t>
            </a:r>
            <a:r>
              <a:rPr lang="fr-FR" dirty="0"/>
              <a:t> in the </a:t>
            </a:r>
            <a:r>
              <a:rPr lang="fr-FR" dirty="0" err="1"/>
              <a:t>InGOS</a:t>
            </a:r>
            <a:r>
              <a:rPr lang="fr-FR" dirty="0"/>
              <a:t> </a:t>
            </a:r>
            <a:r>
              <a:rPr lang="fr-FR" dirty="0" err="1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Investigate the potential of </a:t>
            </a:r>
            <a:r>
              <a:rPr lang="en-US" dirty="0"/>
              <a:t>ICOS extension with high frequency δ</a:t>
            </a:r>
            <a:r>
              <a:rPr lang="en-US" baseline="30000" dirty="0"/>
              <a:t>13</a:t>
            </a:r>
            <a:r>
              <a:rPr lang="en-US" dirty="0"/>
              <a:t>C-CH</a:t>
            </a:r>
            <a:r>
              <a:rPr lang="en-US" baseline="-25000" dirty="0"/>
              <a:t>4</a:t>
            </a:r>
            <a:r>
              <a:rPr lang="en-US" dirty="0"/>
              <a:t> measurements.</a:t>
            </a:r>
          </a:p>
          <a:p>
            <a:pPr lvl="2"/>
            <a:r>
              <a:rPr lang="en-US" dirty="0" smtClean="0"/>
              <a:t>How useful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 really is?</a:t>
            </a:r>
          </a:p>
          <a:p>
            <a:pPr lvl="2"/>
            <a:r>
              <a:rPr lang="en-US" dirty="0" smtClean="0"/>
              <a:t>Are the model and data precise enough?</a:t>
            </a:r>
          </a:p>
          <a:p>
            <a:r>
              <a:rPr lang="en-US" dirty="0" smtClean="0"/>
              <a:t>Tasks:</a:t>
            </a:r>
          </a:p>
          <a:p>
            <a:pPr lvl="1"/>
            <a:r>
              <a:rPr lang="en-US" dirty="0" smtClean="0"/>
              <a:t>Develop demonstration instrument</a:t>
            </a:r>
          </a:p>
          <a:p>
            <a:pPr lvl="1"/>
            <a:r>
              <a:rPr lang="en-US" dirty="0" smtClean="0"/>
              <a:t>TM5 simulations of CH</a:t>
            </a:r>
            <a:r>
              <a:rPr lang="en-US" baseline="-25000" dirty="0" smtClean="0"/>
              <a:t>4 </a:t>
            </a:r>
            <a:r>
              <a:rPr lang="en-US" dirty="0" smtClean="0"/>
              <a:t>and </a:t>
            </a:r>
            <a:r>
              <a:rPr lang="en-US" dirty="0"/>
              <a:t>δ</a:t>
            </a:r>
            <a:r>
              <a:rPr lang="en-US" baseline="30000" dirty="0"/>
              <a:t>13</a:t>
            </a:r>
            <a:r>
              <a:rPr lang="en-US" dirty="0"/>
              <a:t>C-CH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dirty="0" smtClean="0"/>
              <a:t>to assess the potential contribution of European sources to the measurements, and the 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5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anthropogenic sources (winter)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4600" y="914400"/>
            <a:ext cx="2743200" cy="556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Contribution from natural sources (wetlands) easier to distinguish in d13C measurements</a:t>
            </a:r>
          </a:p>
          <a:p>
            <a:r>
              <a:rPr lang="en-US" sz="1600" dirty="0" smtClean="0"/>
              <a:t>Contributions from agriculture (enteric fermentation + manure, mostly) and fossil fuel sources can be distinguished</a:t>
            </a:r>
          </a:p>
          <a:p>
            <a:r>
              <a:rPr lang="fr-FR" sz="1600" dirty="0" smtClean="0"/>
              <a:t>The </a:t>
            </a:r>
            <a:r>
              <a:rPr lang="fr-FR" sz="1600" dirty="0" err="1" smtClean="0"/>
              <a:t>emissions</a:t>
            </a:r>
            <a:r>
              <a:rPr lang="fr-FR" sz="1600" dirty="0" smtClean="0"/>
              <a:t> are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smoothed</a:t>
            </a:r>
            <a:r>
              <a:rPr lang="fr-FR" sz="1600" dirty="0" smtClean="0"/>
              <a:t> by the </a:t>
            </a:r>
            <a:r>
              <a:rPr lang="fr-FR" sz="1600" dirty="0" err="1" smtClean="0"/>
              <a:t>grid</a:t>
            </a:r>
            <a:r>
              <a:rPr lang="fr-FR" sz="1600" dirty="0" smtClean="0"/>
              <a:t> size</a:t>
            </a:r>
            <a:endParaRPr lang="en-US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093398"/>
            <a:ext cx="6228272" cy="467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other locations</a:t>
            </a:r>
            <a:endParaRPr lang="fr-FR" dirty="0"/>
          </a:p>
        </p:txBody>
      </p:sp>
      <p:pic>
        <p:nvPicPr>
          <p:cNvPr id="2050" name="Picture 2" descr="Y:\Documents\pyshell\plots\diff-anthro-0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"/>
          <a:stretch/>
        </p:blipFill>
        <p:spPr bwMode="auto">
          <a:xfrm>
            <a:off x="0" y="533400"/>
            <a:ext cx="4343400" cy="305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Documents\pyshell\plots\diff-anthro-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Documents\pyshell\plots\diff-anthro-3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"/>
          <a:stretch/>
        </p:blipFill>
        <p:spPr bwMode="auto">
          <a:xfrm>
            <a:off x="4648200" y="533401"/>
            <a:ext cx="4351554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Documents\pyshell\plots\diff-anthro-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94335"/>
            <a:ext cx="4351554" cy="326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Daytime observations</a:t>
            </a:r>
            <a:endParaRPr lang="fr-FR" dirty="0"/>
          </a:p>
        </p:txBody>
      </p:sp>
      <p:pic>
        <p:nvPicPr>
          <p:cNvPr id="1026" name="Picture 2" descr="C:\Users\Guillaume\hubic\pyshell\plots\diff-daytime-summer-anthro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Observed signals vs. source uncertainties</a:t>
            </a:r>
          </a:p>
          <a:p>
            <a:pPr lvl="1"/>
            <a:r>
              <a:rPr lang="en-US" dirty="0" smtClean="0"/>
              <a:t>Uncertainties in source signatures expected to map strongly in the modelled mixing and isotopic ratios</a:t>
            </a:r>
          </a:p>
          <a:p>
            <a:r>
              <a:rPr lang="en-US" dirty="0" smtClean="0"/>
              <a:t>TM5/</a:t>
            </a:r>
            <a:r>
              <a:rPr lang="en-US" dirty="0" err="1" smtClean="0"/>
              <a:t>LMDz</a:t>
            </a:r>
            <a:r>
              <a:rPr lang="en-US" dirty="0" smtClean="0"/>
              <a:t> comparison </a:t>
            </a:r>
            <a:r>
              <a:rPr lang="en-US" dirty="0" smtClean="0">
                <a:sym typeface="Wingdings" panose="05000000000000000000" pitchFamily="2" charset="2"/>
              </a:rPr>
              <a:t> work in progress</a:t>
            </a:r>
          </a:p>
          <a:p>
            <a:r>
              <a:rPr lang="en-US" dirty="0" smtClean="0"/>
              <a:t>Sub-monthly variability of emissions</a:t>
            </a:r>
          </a:p>
          <a:p>
            <a:r>
              <a:rPr lang="en-US" dirty="0" smtClean="0"/>
              <a:t>Comparison with observations</a:t>
            </a:r>
          </a:p>
          <a:p>
            <a:pPr lvl="1"/>
            <a:r>
              <a:rPr lang="en-US" dirty="0" smtClean="0"/>
              <a:t>When the observations are here</a:t>
            </a:r>
          </a:p>
          <a:p>
            <a:pPr lvl="1"/>
            <a:r>
              <a:rPr lang="en-US" dirty="0" smtClean="0"/>
              <a:t>When the meteorology is there (~mid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45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 smtClean="0"/>
              <a:t>European</a:t>
            </a:r>
            <a:r>
              <a:rPr lang="fr-FR" dirty="0" smtClean="0"/>
              <a:t> sources of CH4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produce</a:t>
            </a:r>
            <a:r>
              <a:rPr lang="fr-FR" dirty="0" smtClean="0"/>
              <a:t> </a:t>
            </a:r>
            <a:r>
              <a:rPr lang="fr-FR" dirty="0" err="1" smtClean="0"/>
              <a:t>detecteable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 in CH4 and d13C-CH4 </a:t>
            </a:r>
            <a:r>
              <a:rPr lang="fr-FR" dirty="0" err="1" smtClean="0"/>
              <a:t>measurements</a:t>
            </a:r>
            <a:endParaRPr lang="fr-FR" dirty="0"/>
          </a:p>
          <a:p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interpreted</a:t>
            </a:r>
            <a:r>
              <a:rPr lang="fr-FR" dirty="0" smtClean="0"/>
              <a:t> if:</a:t>
            </a:r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uncertainty</a:t>
            </a:r>
            <a:r>
              <a:rPr lang="fr-FR" dirty="0" smtClean="0"/>
              <a:t> on source signatures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too</a:t>
            </a:r>
            <a:r>
              <a:rPr lang="fr-FR" dirty="0" smtClean="0"/>
              <a:t> large,</a:t>
            </a:r>
          </a:p>
          <a:p>
            <a:pPr lvl="1"/>
            <a:r>
              <a:rPr lang="fr-FR" dirty="0" smtClean="0"/>
              <a:t>The model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fine </a:t>
            </a:r>
            <a:r>
              <a:rPr lang="fr-FR" dirty="0" err="1" smtClean="0"/>
              <a:t>enough</a:t>
            </a:r>
            <a:r>
              <a:rPr lang="en-US" dirty="0"/>
              <a:t> </a:t>
            </a:r>
            <a:r>
              <a:rPr lang="en-US" dirty="0" smtClean="0"/>
              <a:t>(especially the resolution of night-time boundary layer)</a:t>
            </a: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 In a first time </a:t>
            </a:r>
            <a:r>
              <a:rPr lang="fr-FR" dirty="0" err="1" smtClean="0">
                <a:sym typeface="Wingdings" panose="05000000000000000000" pitchFamily="2" charset="2"/>
              </a:rPr>
              <a:t>step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 err="1" smtClean="0">
                <a:sym typeface="Wingdings" panose="05000000000000000000" pitchFamily="2" charset="2"/>
              </a:rPr>
              <a:t>these</a:t>
            </a:r>
            <a:r>
              <a:rPr lang="fr-FR" dirty="0" smtClean="0">
                <a:sym typeface="Wingdings" panose="05000000000000000000" pitchFamily="2" charset="2"/>
              </a:rPr>
              <a:t> observations </a:t>
            </a:r>
            <a:r>
              <a:rPr lang="fr-FR" dirty="0" err="1" smtClean="0">
                <a:sym typeface="Wingdings" panose="05000000000000000000" pitchFamily="2" charset="2"/>
              </a:rPr>
              <a:t>may</a:t>
            </a:r>
            <a:r>
              <a:rPr lang="fr-FR" dirty="0" smtClean="0">
                <a:sym typeface="Wingdings" panose="05000000000000000000" pitchFamily="2" charset="2"/>
              </a:rPr>
              <a:t> help </a:t>
            </a: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characterize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methane</a:t>
            </a:r>
            <a:r>
              <a:rPr lang="fr-FR" dirty="0" smtClean="0">
                <a:sym typeface="Wingdings" panose="05000000000000000000" pitchFamily="2" charset="2"/>
              </a:rPr>
              <a:t> source signatures, </a:t>
            </a:r>
            <a:r>
              <a:rPr lang="fr-FR" dirty="0" err="1" smtClean="0">
                <a:sym typeface="Wingdings" panose="05000000000000000000" pitchFamily="2" charset="2"/>
              </a:rPr>
              <a:t>rather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methane</a:t>
            </a:r>
            <a:r>
              <a:rPr lang="fr-FR" dirty="0" smtClean="0">
                <a:sym typeface="Wingdings" panose="05000000000000000000" pitchFamily="2" charset="2"/>
              </a:rPr>
              <a:t> sources </a:t>
            </a:r>
            <a:r>
              <a:rPr lang="fr-FR" dirty="0" err="1" smtClean="0">
                <a:sym typeface="Wingdings" panose="05000000000000000000" pitchFamily="2" charset="2"/>
              </a:rPr>
              <a:t>themselves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6481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2895600" cy="222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"/>
          <a:stretch/>
        </p:blipFill>
        <p:spPr bwMode="auto">
          <a:xfrm>
            <a:off x="76200" y="2895600"/>
            <a:ext cx="292293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00400" y="1332177"/>
            <a:ext cx="5911868" cy="3697023"/>
            <a:chOff x="228600" y="762000"/>
            <a:chExt cx="8883668" cy="555545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838200"/>
              <a:ext cx="1828800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867" y="1719893"/>
              <a:ext cx="1735065" cy="1155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5105400"/>
              <a:ext cx="1766040" cy="1109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3276600"/>
              <a:ext cx="2159000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434" y="4876800"/>
              <a:ext cx="1662502" cy="124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Imag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762000"/>
              <a:ext cx="1821609" cy="1366207"/>
            </a:xfrm>
            <a:prstGeom prst="rect">
              <a:avLst/>
            </a:prstGeom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740" y="762000"/>
              <a:ext cx="2049311" cy="1366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312060"/>
              <a:ext cx="2134314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714" y="3679031"/>
              <a:ext cx="2139554" cy="1426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204" y="5003006"/>
              <a:ext cx="2319618" cy="131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00401" y="5449669"/>
            <a:ext cx="591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observational constraint on the total CH4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 constraint on the source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0" name="Content Placeholder 3" descr="total_emis.png"/>
          <p:cNvPicPr>
            <a:picLocks noChangeAspect="1"/>
          </p:cNvPicPr>
          <p:nvPr/>
        </p:nvPicPr>
        <p:blipFill>
          <a:blip r:embed="rId2"/>
          <a:srcRect t="-3540" b="-3540"/>
          <a:stretch>
            <a:fillRect/>
          </a:stretch>
        </p:blipFill>
        <p:spPr>
          <a:xfrm>
            <a:off x="233719" y="601785"/>
            <a:ext cx="4415919" cy="2428586"/>
          </a:xfrm>
          <a:prstGeom prst="rect">
            <a:avLst/>
          </a:prstGeom>
        </p:spPr>
      </p:pic>
      <p:pic>
        <p:nvPicPr>
          <p:cNvPr id="21" name="Picture 20" descr="mean_d13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9814"/>
            <a:ext cx="4401044" cy="22605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Patterns of CH4 and d13C-CH4 differ significantly </a:t>
            </a:r>
            <a:r>
              <a:rPr lang="en-US" dirty="0" smtClean="0">
                <a:sym typeface="Wingdings" panose="05000000000000000000" pitchFamily="2" charset="2"/>
              </a:rPr>
              <a:t> potentially useful information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Methodology:</a:t>
            </a:r>
          </a:p>
          <a:p>
            <a:pPr lvl="1"/>
            <a:r>
              <a:rPr lang="en-US" dirty="0"/>
              <a:t>Build a CH4 sources/sinks budget, and attribute their isotopic signatures</a:t>
            </a:r>
          </a:p>
          <a:p>
            <a:pPr lvl="1"/>
            <a:r>
              <a:rPr lang="en-US" dirty="0"/>
              <a:t>Generate a base simulation</a:t>
            </a:r>
          </a:p>
          <a:p>
            <a:pPr lvl="1"/>
            <a:r>
              <a:rPr lang="en-US" dirty="0" smtClean="0"/>
              <a:t>Perform sensitivity </a:t>
            </a:r>
            <a:r>
              <a:rPr lang="en-US" dirty="0"/>
              <a:t>simulations</a:t>
            </a:r>
          </a:p>
          <a:p>
            <a:pPr lvl="2"/>
            <a:r>
              <a:rPr lang="en-US" dirty="0"/>
              <a:t>No emissions in Europe (evaluate the background)</a:t>
            </a:r>
          </a:p>
          <a:p>
            <a:pPr lvl="2"/>
            <a:r>
              <a:rPr lang="en-US" dirty="0"/>
              <a:t>Only anthropic or only natural emissions</a:t>
            </a:r>
          </a:p>
          <a:p>
            <a:pPr lvl="2"/>
            <a:r>
              <a:rPr lang="en-US" dirty="0"/>
              <a:t>Switch off one single source at a time</a:t>
            </a:r>
          </a:p>
          <a:p>
            <a:pPr lvl="1"/>
            <a:r>
              <a:rPr lang="en-US" dirty="0"/>
              <a:t>Uncertainty estimation</a:t>
            </a:r>
          </a:p>
          <a:p>
            <a:pPr lvl="2"/>
            <a:r>
              <a:rPr lang="en-US" dirty="0" err="1"/>
              <a:t>Intercomparison</a:t>
            </a:r>
            <a:r>
              <a:rPr lang="en-US" dirty="0"/>
              <a:t> with </a:t>
            </a:r>
            <a:r>
              <a:rPr lang="en-US" dirty="0" err="1"/>
              <a:t>LMDz</a:t>
            </a:r>
            <a:r>
              <a:rPr lang="en-US" dirty="0"/>
              <a:t> (transport model errors)</a:t>
            </a:r>
          </a:p>
          <a:p>
            <a:pPr lvl="2"/>
            <a:r>
              <a:rPr lang="en-US" dirty="0"/>
              <a:t>Propagation of uncertainties in source signatures to modelled mixing and isotopic ratios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4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CH4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1676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Anthropogenic sources: EDGAR4.2FT</a:t>
            </a:r>
          </a:p>
          <a:p>
            <a:r>
              <a:rPr lang="en-US" dirty="0" smtClean="0"/>
              <a:t>Natural wetland emissions: LPG-</a:t>
            </a:r>
            <a:r>
              <a:rPr lang="en-US" dirty="0" err="1" smtClean="0"/>
              <a:t>WhyMe</a:t>
            </a:r>
            <a:endParaRPr lang="en-US" dirty="0" smtClean="0"/>
          </a:p>
          <a:p>
            <a:r>
              <a:rPr lang="en-US" dirty="0" smtClean="0"/>
              <a:t>Geologic emissions: GLOGOSS database + scaling to 40 TgCH4/year</a:t>
            </a:r>
          </a:p>
          <a:p>
            <a:r>
              <a:rPr lang="en-US" dirty="0" smtClean="0"/>
              <a:t>+ minor sources (termites, wild animals …)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38400"/>
            <a:ext cx="4495800" cy="33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932" y="2438400"/>
            <a:ext cx="4478068" cy="335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7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CH4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1676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Anthropogenic sources: EDGAR4.2FT</a:t>
            </a:r>
          </a:p>
          <a:p>
            <a:r>
              <a:rPr lang="en-US" dirty="0" smtClean="0"/>
              <a:t>Natural wetland emissions: LPG-</a:t>
            </a:r>
            <a:r>
              <a:rPr lang="en-US" dirty="0" err="1" smtClean="0"/>
              <a:t>WhyMe</a:t>
            </a:r>
            <a:endParaRPr lang="en-US" dirty="0" smtClean="0"/>
          </a:p>
          <a:p>
            <a:r>
              <a:rPr lang="en-US" dirty="0" smtClean="0"/>
              <a:t>Geologic emissions: GLOGOSS database + scaling to 40 TgCH4/year</a:t>
            </a:r>
          </a:p>
          <a:p>
            <a:r>
              <a:rPr lang="en-US" dirty="0" smtClean="0"/>
              <a:t>+ minor sources (termites, wild animals …)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38400"/>
            <a:ext cx="4495800" cy="33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uillaume\hubic\ingos\emis-ingos-eur100x100-glbsca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32" y="2438400"/>
            <a:ext cx="4478068" cy="33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6031468"/>
            <a:ext cx="777240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Can we distinguish the (individual) European CH4 sources from the background?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3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d13C source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Well known (±2‰):</a:t>
            </a:r>
          </a:p>
          <a:p>
            <a:pPr lvl="1"/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Biomass burning</a:t>
            </a:r>
          </a:p>
          <a:p>
            <a:pPr lvl="1"/>
            <a:r>
              <a:rPr lang="en-US" dirty="0" smtClean="0"/>
              <a:t>Enteric fermentation/manure</a:t>
            </a:r>
          </a:p>
          <a:p>
            <a:pPr lvl="1"/>
            <a:r>
              <a:rPr lang="en-US" dirty="0" smtClean="0"/>
              <a:t>Oil and Gas</a:t>
            </a:r>
          </a:p>
          <a:p>
            <a:r>
              <a:rPr lang="en-US" dirty="0" smtClean="0"/>
              <a:t>Less well known (±4‰):</a:t>
            </a:r>
          </a:p>
          <a:p>
            <a:pPr lvl="1"/>
            <a:r>
              <a:rPr lang="en-US" dirty="0" smtClean="0"/>
              <a:t>Rice</a:t>
            </a:r>
          </a:p>
          <a:p>
            <a:pPr lvl="1"/>
            <a:r>
              <a:rPr lang="en-US" dirty="0" smtClean="0"/>
              <a:t>Geology</a:t>
            </a:r>
          </a:p>
          <a:p>
            <a:pPr lvl="1"/>
            <a:r>
              <a:rPr lang="en-US" dirty="0" smtClean="0"/>
              <a:t>Termites</a:t>
            </a:r>
          </a:p>
          <a:p>
            <a:pPr lvl="1"/>
            <a:r>
              <a:rPr lang="en-US" dirty="0" smtClean="0"/>
              <a:t>Landfills</a:t>
            </a:r>
          </a:p>
          <a:p>
            <a:pPr lvl="1"/>
            <a:r>
              <a:rPr lang="en-US" dirty="0" smtClean="0"/>
              <a:t>Coal</a:t>
            </a:r>
          </a:p>
          <a:p>
            <a:r>
              <a:rPr lang="en-US" dirty="0" smtClean="0"/>
              <a:t>Poorly known (±6‰):</a:t>
            </a:r>
          </a:p>
          <a:p>
            <a:pPr lvl="1"/>
            <a:r>
              <a:rPr lang="en-US" dirty="0" smtClean="0"/>
              <a:t>Waste water treatment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87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CH4 budget: source signatures</a:t>
            </a:r>
            <a:endParaRPr lang="en-US" dirty="0"/>
          </a:p>
        </p:txBody>
      </p:sp>
      <p:pic>
        <p:nvPicPr>
          <p:cNvPr id="4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85794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TM5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6°x4° global resolution, 1°x1° zoom over Europe</a:t>
            </a:r>
          </a:p>
          <a:p>
            <a:r>
              <a:rPr lang="en-US" dirty="0" smtClean="0"/>
              <a:t>Transported tracers: CH4 and 13CH4. d13C-CH4 reconstructed afterwards</a:t>
            </a:r>
          </a:p>
          <a:p>
            <a:r>
              <a:rPr lang="en-US" dirty="0" smtClean="0"/>
              <a:t>Initial condition: 25 years </a:t>
            </a:r>
            <a:r>
              <a:rPr lang="en-US" dirty="0" err="1" smtClean="0"/>
              <a:t>spinup</a:t>
            </a:r>
            <a:r>
              <a:rPr lang="en-US" dirty="0" smtClean="0"/>
              <a:t> run with emissions and sinks kept constant</a:t>
            </a:r>
          </a:p>
          <a:p>
            <a:r>
              <a:rPr lang="en-US" dirty="0" smtClean="0"/>
              <a:t>Base simulation from 2005 to 2009</a:t>
            </a:r>
          </a:p>
          <a:p>
            <a:r>
              <a:rPr lang="en-US" dirty="0" smtClean="0"/>
              <a:t>Sensitivity runs from January to December 2009</a:t>
            </a:r>
          </a:p>
        </p:txBody>
      </p:sp>
    </p:spTree>
    <p:extLst>
      <p:ext uri="{BB962C8B-B14F-4D97-AF65-F5344CB8AC3E}">
        <p14:creationId xmlns:p14="http://schemas.microsoft.com/office/powerpoint/2010/main" val="137608722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ima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16470</TotalTime>
  <Words>699</Words>
  <Application>Microsoft Office PowerPoint</Application>
  <PresentationFormat>Affichage à l'écran (4:3)</PresentationFormat>
  <Paragraphs>104</Paragraphs>
  <Slides>24</Slides>
  <Notes>0</Notes>
  <HiddenSlides>2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template-imau</vt:lpstr>
      <vt:lpstr>Atmospheric modeling of the δ13C-CH4 variability at European measurement sites </vt:lpstr>
      <vt:lpstr>δ13C-CH4 in the InGOS project</vt:lpstr>
      <vt:lpstr>Why looking at δ13C-CH4?</vt:lpstr>
      <vt:lpstr>Why looking at δ13C-CH4?</vt:lpstr>
      <vt:lpstr>Base CH4 budget</vt:lpstr>
      <vt:lpstr>Base CH4 budget</vt:lpstr>
      <vt:lpstr>d13C source signatures</vt:lpstr>
      <vt:lpstr>Base CH4 budget: source signatures</vt:lpstr>
      <vt:lpstr>TM5 model</vt:lpstr>
      <vt:lpstr>δ13C-CH4 in the InGOS project</vt:lpstr>
      <vt:lpstr>TM5 model</vt:lpstr>
      <vt:lpstr>TM5 model</vt:lpstr>
      <vt:lpstr>Measurement sites </vt:lpstr>
      <vt:lpstr>Results: base scenario</vt:lpstr>
      <vt:lpstr>Cabauw tower</vt:lpstr>
      <vt:lpstr>Base scenario</vt:lpstr>
      <vt:lpstr>Base scenario</vt:lpstr>
      <vt:lpstr>Source attribution: natural vs. anthropogenic</vt:lpstr>
      <vt:lpstr>Source attribution: anthropogenic sources</vt:lpstr>
      <vt:lpstr>Source attribution: anthropogenic sources (winter)</vt:lpstr>
      <vt:lpstr>Source attribution: other locations</vt:lpstr>
      <vt:lpstr>Daytime observations</vt:lpstr>
      <vt:lpstr>To be done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
ésentation PowerPoint</dc:title>
  <dc:creator>gm</dc:creator>
  <cp:lastModifiedBy>gm</cp:lastModifiedBy>
  <cp:revision>144</cp:revision>
  <dcterms:created xsi:type="dcterms:W3CDTF">2014-06-11T13:02:39Z</dcterms:created>
  <dcterms:modified xsi:type="dcterms:W3CDTF">2014-10-29T03:16:00Z</dcterms:modified>
</cp:coreProperties>
</file>