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60" r:id="rId2"/>
    <p:sldId id="281" r:id="rId3"/>
    <p:sldId id="282" r:id="rId4"/>
    <p:sldId id="287" r:id="rId5"/>
    <p:sldId id="283" r:id="rId6"/>
    <p:sldId id="284" r:id="rId7"/>
    <p:sldId id="286" r:id="rId8"/>
    <p:sldId id="285" r:id="rId9"/>
    <p:sldId id="288" r:id="rId10"/>
    <p:sldId id="289" r:id="rId11"/>
    <p:sldId id="290" r:id="rId12"/>
    <p:sldId id="291" r:id="rId13"/>
    <p:sldId id="293" r:id="rId14"/>
    <p:sldId id="275" r:id="rId15"/>
    <p:sldId id="296" r:id="rId16"/>
    <p:sldId id="294" r:id="rId17"/>
    <p:sldId id="295" r:id="rId18"/>
    <p:sldId id="292" r:id="rId19"/>
    <p:sldId id="297" r:id="rId20"/>
    <p:sldId id="271" r:id="rId21"/>
    <p:sldId id="263" r:id="rId22"/>
    <p:sldId id="280" r:id="rId23"/>
    <p:sldId id="298" r:id="rId24"/>
    <p:sldId id="299" r:id="rId25"/>
    <p:sldId id="300" r:id="rId26"/>
    <p:sldId id="301" r:id="rId27"/>
    <p:sldId id="302" r:id="rId28"/>
    <p:sldId id="305" r:id="rId29"/>
    <p:sldId id="321" r:id="rId30"/>
    <p:sldId id="303" r:id="rId31"/>
    <p:sldId id="304" r:id="rId32"/>
    <p:sldId id="306" r:id="rId33"/>
    <p:sldId id="307" r:id="rId34"/>
    <p:sldId id="308" r:id="rId35"/>
    <p:sldId id="309" r:id="rId36"/>
    <p:sldId id="310" r:id="rId37"/>
    <p:sldId id="311" r:id="rId38"/>
    <p:sldId id="322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23" r:id="rId5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6CF"/>
    <a:srgbClr val="004494"/>
    <a:srgbClr val="000000"/>
    <a:srgbClr val="37ACDE"/>
    <a:srgbClr val="3E6FD2"/>
    <a:srgbClr val="2D5EC1"/>
    <a:srgbClr val="BDDE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96270" autoAdjust="0"/>
  </p:normalViewPr>
  <p:slideViewPr>
    <p:cSldViewPr snapToGrid="0">
      <p:cViewPr varScale="1">
        <p:scale>
          <a:sx n="71" d="100"/>
          <a:sy n="71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F19A6F6-73FA-43A9-93FC-3DEA55C9B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3367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A1D9C2E-F765-4A00-84EB-CFF4336DE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8198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ollage_3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8863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97513" y="3328988"/>
            <a:ext cx="2847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004494"/>
                </a:solidFill>
              </a:rPr>
              <a:t>www.jrc.ec.europa.eu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78463" y="5059363"/>
            <a:ext cx="3160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Serving society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Stimulating innovation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Supporting legislation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93BD3-8CE1-4824-8877-9BEB155E3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64B9-1067-4734-9E24-80E6C3D4EEDC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13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D435E-852E-4E3E-BAC1-5C1782DA8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50F1-6541-44FC-B0E0-41F4565D50B5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2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468B4-42DB-4408-9E2E-8E0B415AB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13D-5D4A-4F2C-9BDD-CBA730A7249A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8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D2DF-8FB7-485B-8944-6A38D55F4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92E4B-B5C3-476A-AD44-F10BD6ECA563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C11C1-6ABD-45C2-849B-539CF5D8A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7C2C-6A9F-41BA-AF99-D8C478BF390E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7E3EF-5738-4968-9246-7BD2B856B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B1A09-E533-4088-BF1E-E49DD2B03D7E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3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BC889-A86C-4B15-B035-93D767083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04E17-EFE5-4B7E-9929-20418EF1C1C8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0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8B53-5F68-4F3A-9463-BDE858645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4E125-3212-4CDC-9ABC-42AB96385366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4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BA3F2-169E-4AD4-9C6C-9054767EB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AB4E-B61C-4524-B1C8-85FF9B6FB585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4B3E6-9F95-40C6-B4FC-4F13CCF4C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0F368-2376-4A22-B30D-D6131BE5465F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4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b="0">
                <a:solidFill>
                  <a:srgbClr val="004494"/>
                </a:solidFill>
                <a:cs typeface="+mn-cs"/>
              </a:defRPr>
            </a:lvl1pPr>
          </a:lstStyle>
          <a:p>
            <a:pPr>
              <a:defRPr/>
            </a:pPr>
            <a:fld id="{CF997AF1-219E-47B2-8210-809348F66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004494"/>
                </a:solidFill>
                <a:cs typeface="+mn-cs"/>
              </a:defRPr>
            </a:lvl1pPr>
          </a:lstStyle>
          <a:p>
            <a:pPr>
              <a:defRPr/>
            </a:pPr>
            <a:fld id="{492E5E44-1AD7-459C-98F5-05F5C5FFA7CE}" type="datetime3">
              <a:rPr lang="en-US"/>
              <a:pPr>
                <a:defRPr/>
              </a:pPr>
              <a:t>14 October 2014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defRPr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marL="2286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•"/>
        <a:defRPr>
          <a:solidFill>
            <a:srgbClr val="004494"/>
          </a:solidFill>
          <a:latin typeface="Verdana"/>
          <a:ea typeface="MS PGothic" pitchFamily="34" charset="-128"/>
        </a:defRPr>
      </a:lvl2pPr>
      <a:lvl3pPr marL="4572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itchFamily="2" charset="2"/>
        <a:buChar char="§"/>
        <a:defRPr sz="1600">
          <a:solidFill>
            <a:srgbClr val="004494"/>
          </a:solidFill>
          <a:latin typeface="Verdana"/>
          <a:ea typeface="MS PGothic" pitchFamily="34" charset="-128"/>
        </a:defRPr>
      </a:lvl3pPr>
      <a:lvl4pPr marL="6858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charset="0"/>
        <a:buChar char="•"/>
        <a:defRPr sz="1600">
          <a:solidFill>
            <a:srgbClr val="004494"/>
          </a:solidFill>
          <a:latin typeface="Verdana"/>
          <a:ea typeface="MS PGothic" pitchFamily="34" charset="-128"/>
        </a:defRPr>
      </a:lvl4pPr>
      <a:lvl5pPr marL="914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–"/>
        <a:defRPr sz="1600">
          <a:solidFill>
            <a:srgbClr val="004494"/>
          </a:solidFill>
          <a:latin typeface="Verdana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en-US" dirty="0"/>
              <a:t>Task 15.1: Modeling of CH</a:t>
            </a:r>
            <a:r>
              <a:rPr lang="en-US" baseline="-25000" dirty="0"/>
              <a:t>4</a:t>
            </a:r>
            <a:endParaRPr lang="it-IT" baseline="-25000" dirty="0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69887" y="1503940"/>
            <a:ext cx="812482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dirty="0" smtClean="0">
                <a:solidFill>
                  <a:srgbClr val="0F5494"/>
                </a:solidFill>
                <a:cs typeface="Arial" charset="0"/>
              </a:rPr>
              <a:t>modeling</a:t>
            </a:r>
            <a:endParaRPr lang="en-US" altLang="it-IT" sz="1400" b="0" dirty="0" smtClean="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JRC-IES (P. Bergamaschi, E.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Koffi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, M.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Alexe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, G.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Maenhout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)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MPG (U.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Karstens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)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CEA 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(M.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Saunois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, I.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Mappe-Fogaing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, P. </a:t>
            </a:r>
            <a:r>
              <a:rPr lang="en-US" altLang="it-IT" sz="1400" b="0" dirty="0" err="1" smtClean="0">
                <a:solidFill>
                  <a:srgbClr val="0F5494"/>
                </a:solidFill>
                <a:cs typeface="Arial" charset="0"/>
              </a:rPr>
              <a:t>Bousquet</a:t>
            </a: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) </a:t>
            </a:r>
            <a:endParaRPr lang="en-US" altLang="it-IT" sz="1400" b="0" dirty="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NILU (R. Thompson, A.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Stohl</a:t>
            </a: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MET (A. Manning)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>
                <a:solidFill>
                  <a:srgbClr val="0F5494"/>
                </a:solidFill>
                <a:cs typeface="Arial" charset="0"/>
              </a:rPr>
              <a:t>ECN (A. </a:t>
            </a:r>
            <a:r>
              <a:rPr lang="en-US" altLang="it-IT" sz="1400" b="0" dirty="0" err="1">
                <a:solidFill>
                  <a:srgbClr val="0F5494"/>
                </a:solidFill>
                <a:cs typeface="Arial" charset="0"/>
              </a:rPr>
              <a:t>Vermeulen</a:t>
            </a: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it-IT" sz="1400" b="0" dirty="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dirty="0">
                <a:solidFill>
                  <a:srgbClr val="0F5494"/>
                </a:solidFill>
                <a:cs typeface="Arial" charset="0"/>
              </a:rPr>
              <a:t>measurements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 err="1" smtClean="0">
                <a:solidFill>
                  <a:srgbClr val="0F5494"/>
                </a:solidFill>
                <a:cs typeface="Arial" charset="0"/>
              </a:rPr>
              <a:t>InGOS</a:t>
            </a: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: </a:t>
            </a:r>
            <a:r>
              <a:rPr lang="en-US" altLang="it-IT" sz="1400" b="0" dirty="0" err="1" smtClean="0">
                <a:solidFill>
                  <a:srgbClr val="0F5494"/>
                </a:solidFill>
                <a:cs typeface="Arial" charset="0"/>
              </a:rPr>
              <a:t>InGOS</a:t>
            </a: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 NA2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LSCE (RAMCES, aircraft): M. Schmidt, M. </a:t>
            </a:r>
            <a:r>
              <a:rPr lang="en-US" altLang="it-IT" sz="1400" b="0" dirty="0" err="1" smtClean="0">
                <a:solidFill>
                  <a:srgbClr val="0F5494"/>
                </a:solidFill>
                <a:cs typeface="Arial" charset="0"/>
              </a:rPr>
              <a:t>Ramonet</a:t>
            </a:r>
            <a:endParaRPr lang="en-US" altLang="it-IT" sz="1400" b="0" dirty="0" smtClean="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NOAA: E. </a:t>
            </a:r>
            <a:r>
              <a:rPr lang="en-US" altLang="it-IT" sz="1400" b="0" dirty="0" err="1" smtClean="0">
                <a:solidFill>
                  <a:srgbClr val="0F5494"/>
                </a:solidFill>
                <a:cs typeface="Arial" charset="0"/>
              </a:rPr>
              <a:t>Dlugokencky</a:t>
            </a:r>
            <a:endParaRPr lang="en-US" altLang="it-IT" sz="1400" b="0" dirty="0" smtClean="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b="0" dirty="0" smtClean="0">
                <a:solidFill>
                  <a:srgbClr val="0F5494"/>
                </a:solidFill>
                <a:cs typeface="Arial" charset="0"/>
              </a:rPr>
              <a:t>IMECC: D. Feist</a:t>
            </a:r>
            <a:endParaRPr lang="en-US" altLang="it-IT" sz="1400" b="0" dirty="0">
              <a:solidFill>
                <a:srgbClr val="0F5494"/>
              </a:solidFill>
              <a:cs typeface="Arial" charset="0"/>
            </a:endParaRPr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-11936"/>
            <a:ext cx="3683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861774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- country totals NWE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10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72000"/>
            <a:ext cx="8362107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430887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- country totals NEE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11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72000"/>
            <a:ext cx="8377311" cy="568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569186" y="3092335"/>
            <a:ext cx="4153614" cy="1812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32654" y="3244735"/>
            <a:ext cx="897818" cy="1285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430887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- country totals NEE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12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72000"/>
            <a:ext cx="8369702" cy="568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569186" y="3092335"/>
            <a:ext cx="4153614" cy="1812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32654" y="3244735"/>
            <a:ext cx="897818" cy="1285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statistics S2-CH4 2010-2011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13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64800"/>
            <a:ext cx="6152400" cy="56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0729" y="5849470"/>
            <a:ext cx="1801906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validation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0729" y="5594284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assimilated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0729" y="1362943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all data (24h)</a:t>
            </a:r>
            <a:endParaRPr lang="it-IT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statistics S4-CH4 2010-2012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14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64800"/>
            <a:ext cx="6147460" cy="56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80729" y="5849470"/>
            <a:ext cx="1801906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validation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0729" y="5594284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assimilated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0729" y="1362943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all data (24h)</a:t>
            </a:r>
            <a:endParaRPr lang="it-IT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statistics S5-CH4 2010-2012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15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64800"/>
            <a:ext cx="6155673" cy="56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0729" y="5849470"/>
            <a:ext cx="1801906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validation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0729" y="5594284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assimilated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0729" y="1362943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all data (24h)</a:t>
            </a:r>
            <a:endParaRPr lang="it-IT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statistics S5-CH4 2010-2012 (SEL)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16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64800"/>
            <a:ext cx="6155673" cy="56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0729" y="5849470"/>
            <a:ext cx="1801906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validation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0729" y="5594284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assimilated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239" y="1658179"/>
            <a:ext cx="24673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surface stations: [12:00-15:00]</a:t>
            </a:r>
          </a:p>
          <a:p>
            <a:r>
              <a:rPr lang="en-US" sz="1000" smtClean="0">
                <a:solidFill>
                  <a:schemeClr val="tx1"/>
                </a:solidFill>
              </a:rPr>
              <a:t>mountain stations: [0:00-3:00</a:t>
            </a:r>
            <a:r>
              <a:rPr lang="en-US" sz="1000">
                <a:solidFill>
                  <a:schemeClr val="tx1"/>
                </a:solidFill>
              </a:rPr>
              <a:t>]</a:t>
            </a:r>
            <a:endParaRPr lang="it-IT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statistics S6-CH4 2010-2012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17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64800"/>
            <a:ext cx="6152400" cy="56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0729" y="5849470"/>
            <a:ext cx="1801906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validation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0729" y="5594284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assimilated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0729" y="1362943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all data (24h)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9035" y="711641"/>
            <a:ext cx="1801906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tx1"/>
                </a:solidFill>
              </a:rPr>
              <a:t>S6: no apriori</a:t>
            </a:r>
            <a:endParaRPr lang="it-IT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statistics S5-CH4 2010-2012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18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64800"/>
            <a:ext cx="6155673" cy="56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0729" y="5849470"/>
            <a:ext cx="1801906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validation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0729" y="5594284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assimilated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0729" y="1362943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all data (24h)</a:t>
            </a:r>
            <a:endParaRPr lang="it-IT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statistics S7-CH4 2010-2012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19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64800"/>
            <a:ext cx="6155673" cy="56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0729" y="5849470"/>
            <a:ext cx="1801906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validation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0729" y="5594284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assimilated stations</a:t>
            </a:r>
            <a:endParaRPr lang="it-IT" sz="1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0729" y="1362943"/>
            <a:ext cx="180190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all data (24h)</a:t>
            </a:r>
            <a:endParaRPr lang="it-IT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inversions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489396"/>
              </p:ext>
            </p:extLst>
          </p:nvPr>
        </p:nvGraphicFramePr>
        <p:xfrm>
          <a:off x="199507" y="1488440"/>
          <a:ext cx="8786552" cy="3114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2108"/>
                <a:gridCol w="1281546"/>
                <a:gridCol w="2169623"/>
                <a:gridCol w="1209500"/>
                <a:gridCol w="1712421"/>
                <a:gridCol w="1471354"/>
              </a:tblGrid>
              <a:tr h="370840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station list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 priori inventory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period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InGOS</a:t>
                      </a:r>
                      <a:r>
                        <a:rPr lang="en-US" sz="1400" dirty="0" smtClean="0"/>
                        <a:t> data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NOAA+LSCE flask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S1-CH4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CH4_001B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EDGARv4.2FT-InGOS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2007-2011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preliminary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S2-CH4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CH4_002B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EDGARv4.2FT-InGOS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2010-2011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preliminary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S3-CH4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CH4_002B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 a priori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2010-2011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preliminary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S4-CH4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CH4_004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EDGARv4.2FT-InGOS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2006-2012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2014 release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S5-CH4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CH4_005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EDGARv4.2FT-InGOS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2010-2012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2014 release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S6-CH4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CH4_005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no a priori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2010-2012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2014 release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S7-CH4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CH4_007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EDGARv4.2FT-InGOS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2010-2012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2014 release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2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station timeseries 2006-2012 (1)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20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3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2006-2012 </a:t>
            </a:r>
            <a:r>
              <a:rPr lang="it-IT" dirty="0" smtClean="0"/>
              <a:t>(2) 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21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MHD 2011 S2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22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MHD 2011 S5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23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TT1 2011 S2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24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TT1 2011 S5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25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CB4 2011 S2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26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CB4 2011 S5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27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TR4 2011 S2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28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TR4 2011 S5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29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2010-2011 S2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72000"/>
            <a:ext cx="8176613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HEI 2011 S2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HEI 2011 S5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31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3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GIF 2011 S2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32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</a:t>
            </a:r>
            <a:r>
              <a:rPr lang="it-IT" dirty="0"/>
              <a:t>station timeseries </a:t>
            </a:r>
            <a:r>
              <a:rPr lang="it-IT" dirty="0" smtClean="0"/>
              <a:t>GIF 2011 S5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33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4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inversions: validation IMECC aircraft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34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45" y="1455696"/>
            <a:ext cx="5961909" cy="3946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9442" y="5836022"/>
            <a:ext cx="2407023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IMECC data: D. Feist, MPI-BGC</a:t>
            </a:r>
          </a:p>
          <a:p>
            <a:r>
              <a:rPr lang="en-US" sz="1000" smtClean="0">
                <a:solidFill>
                  <a:schemeClr val="tx1"/>
                </a:solidFill>
              </a:rPr>
              <a:t>[Geibel et al., ACP, 2012]</a:t>
            </a:r>
            <a:endParaRPr lang="it-IT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inversions: validation IMECC aircraft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35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55964"/>
            <a:ext cx="7126977" cy="56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inversions: validation IMECC aircraft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36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" y="540327"/>
            <a:ext cx="9154189" cy="61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inversions: validation IMECC aircraft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37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36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CH</a:t>
            </a:r>
            <a:r>
              <a:rPr lang="it-IT" baseline="-25000" dirty="0" smtClean="0"/>
              <a:t>4</a:t>
            </a:r>
            <a:r>
              <a:rPr lang="it-IT" dirty="0" smtClean="0"/>
              <a:t> inversions: validation IMECC aircraft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38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3696918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89601" y="5345358"/>
            <a:ext cx="4972521" cy="110799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1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it-IT" sz="1200" dirty="0">
                <a:solidFill>
                  <a:schemeClr val="tx1"/>
                </a:solidFill>
                <a:cs typeface="Arial" charset="0"/>
              </a:rPr>
              <a:t>TM5: </a:t>
            </a:r>
            <a:endParaRPr lang="en-US" altLang="it-IT" sz="1200" dirty="0" smtClean="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it-IT" sz="1200" dirty="0" smtClean="0">
                <a:solidFill>
                  <a:schemeClr val="tx1"/>
                </a:solidFill>
                <a:cs typeface="Arial" charset="0"/>
              </a:rPr>
              <a:t>new convective fluxes based on</a:t>
            </a:r>
            <a:endParaRPr lang="en-US" altLang="it-IT" sz="1200" dirty="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200" dirty="0" smtClean="0">
                <a:solidFill>
                  <a:schemeClr val="tx1"/>
                </a:solidFill>
                <a:cs typeface="Arial" charset="0"/>
              </a:rPr>
              <a:t>'new': ECMWF ERA-Interim (</a:t>
            </a:r>
            <a:r>
              <a:rPr lang="en-US" altLang="it-IT" sz="1200" dirty="0" err="1">
                <a:solidFill>
                  <a:schemeClr val="tx1"/>
                </a:solidFill>
                <a:cs typeface="Arial" charset="0"/>
              </a:rPr>
              <a:t>Berrisford</a:t>
            </a:r>
            <a:r>
              <a:rPr lang="en-US" altLang="it-IT" sz="1200" dirty="0">
                <a:solidFill>
                  <a:schemeClr val="tx1"/>
                </a:solidFill>
                <a:cs typeface="Arial" charset="0"/>
              </a:rPr>
              <a:t> et al, </a:t>
            </a:r>
            <a:r>
              <a:rPr lang="en-US" altLang="it-IT" sz="1200" dirty="0" smtClean="0">
                <a:solidFill>
                  <a:schemeClr val="tx1"/>
                </a:solidFill>
                <a:cs typeface="Arial" charset="0"/>
              </a:rPr>
              <a:t>2011)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it-IT" sz="1200" dirty="0" smtClean="0">
                <a:solidFill>
                  <a:schemeClr val="tx1"/>
                </a:solidFill>
                <a:cs typeface="Arial" charset="0"/>
              </a:rPr>
              <a:t>(instead of [</a:t>
            </a:r>
            <a:r>
              <a:rPr lang="en-US" altLang="it-IT" sz="1200" dirty="0" err="1">
                <a:solidFill>
                  <a:schemeClr val="tx1"/>
                </a:solidFill>
                <a:cs typeface="Arial" charset="0"/>
              </a:rPr>
              <a:t>Tiedke</a:t>
            </a:r>
            <a:r>
              <a:rPr lang="en-US" altLang="it-IT" sz="1200" dirty="0" smtClean="0">
                <a:solidFill>
                  <a:schemeClr val="tx1"/>
                </a:solidFill>
                <a:cs typeface="Arial" charset="0"/>
              </a:rPr>
              <a:t>])</a:t>
            </a:r>
            <a:endParaRPr lang="en-US" altLang="it-IT" sz="12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GRI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39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1" cy="41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2007-2012 S4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72000"/>
            <a:ext cx="8183875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ORL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40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41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HNG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41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412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GRI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42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41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ORL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43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41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HNG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44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41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GRI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45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37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ORL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46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37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0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inversions: validation LSCE aircraft - HNG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47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00"/>
            <a:ext cx="9144000" cy="37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CBW (night)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48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81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TRN (night)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49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81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2010-2012 S4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72000"/>
            <a:ext cx="8183875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OXK (night)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50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72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BIA (night)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51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77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CBW (day)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52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77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TRN (day)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53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81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OXK (day)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54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86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1" cy="369332"/>
          </a:xfrm>
        </p:spPr>
        <p:txBody>
          <a:bodyPr/>
          <a:lstStyle/>
          <a:p>
            <a:pPr>
              <a:defRPr/>
            </a:pPr>
            <a:r>
              <a:rPr lang="it-IT" sz="2400" dirty="0" smtClean="0"/>
              <a:t>CH</a:t>
            </a:r>
            <a:r>
              <a:rPr lang="it-IT" sz="2400" baseline="-25000" dirty="0" smtClean="0"/>
              <a:t>4</a:t>
            </a:r>
            <a:r>
              <a:rPr lang="it-IT" sz="2400" dirty="0" smtClean="0"/>
              <a:t> inversions</a:t>
            </a:r>
            <a:r>
              <a:rPr lang="it-IT" sz="2400" smtClean="0"/>
              <a:t>: vertical profile - BIA (day)</a:t>
            </a:r>
            <a:endParaRPr lang="it-IT" sz="2400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55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5" y="972000"/>
            <a:ext cx="7557729" cy="5681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108" y="848889"/>
            <a:ext cx="120351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S5-CH4</a:t>
            </a:r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3418" y="1552619"/>
            <a:ext cx="13948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tx1"/>
                </a:solidFill>
              </a:rPr>
              <a:t>measurements</a:t>
            </a:r>
          </a:p>
          <a:p>
            <a:r>
              <a:rPr lang="en-US" sz="1000" smtClean="0">
                <a:solidFill>
                  <a:srgbClr val="FF0000"/>
                </a:solidFill>
              </a:rPr>
              <a:t>TM5-4DVAR</a:t>
            </a:r>
          </a:p>
          <a:p>
            <a:r>
              <a:rPr lang="en-US" sz="1000" smtClean="0">
                <a:solidFill>
                  <a:srgbClr val="3166CF"/>
                </a:solidFill>
              </a:rPr>
              <a:t>LMDZ</a:t>
            </a:r>
          </a:p>
          <a:p>
            <a:r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t>MHD baseline</a:t>
            </a:r>
            <a:endParaRPr lang="it-IT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conclusions</a:t>
            </a:r>
            <a:endParaRPr lang="it-IT" dirty="0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" y="1388577"/>
            <a:ext cx="9143998" cy="364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1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>
                <a:solidFill>
                  <a:srgbClr val="0F5494"/>
                </a:solidFill>
                <a:cs typeface="Arial" charset="0"/>
              </a:rPr>
              <a:t>• first results from 2nd CH4 inversions </a:t>
            </a: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series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it-IT" sz="1400" smtClean="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• </a:t>
            </a:r>
            <a:r>
              <a:rPr lang="en-US" altLang="it-IT" sz="1400">
                <a:solidFill>
                  <a:srgbClr val="0F5494"/>
                </a:solidFill>
                <a:cs typeface="Arial" charset="0"/>
              </a:rPr>
              <a:t>model </a:t>
            </a: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issues</a:t>
            </a:r>
            <a:r>
              <a:rPr lang="en-US" altLang="it-IT" sz="1400">
                <a:solidFill>
                  <a:srgbClr val="0F5494"/>
                </a:solidFill>
                <a:cs typeface="Arial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it-IT" sz="1400">
                <a:solidFill>
                  <a:srgbClr val="0F5494"/>
                </a:solidFill>
                <a:cs typeface="Arial" charset="0"/>
              </a:rPr>
              <a:t>- deficiencies to simulate diurnal cycle, especially at continental surface stations </a:t>
            </a: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(with </a:t>
            </a:r>
            <a:r>
              <a:rPr lang="en-US" altLang="it-IT" sz="1400">
                <a:solidFill>
                  <a:srgbClr val="0F5494"/>
                </a:solidFill>
                <a:cs typeface="Arial" charset="0"/>
              </a:rPr>
              <a:t>low sampling heights above </a:t>
            </a: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ground) (TM5,....): nocturnal enrichment, timing (decrease during daytime)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-&gt; vertical gradients (and their temporal evolution) </a:t>
            </a:r>
            <a:endParaRPr lang="en-US" altLang="it-IT" sz="140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-&gt; validation of vertical profiles essential (profiles at towers, aircraft)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- LMDZ relatively poor overall assimilation performance (convergence ? 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it-IT" sz="1400" smtClean="0">
              <a:solidFill>
                <a:srgbClr val="0F5494"/>
              </a:solidFill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it-IT" sz="1400" smtClean="0">
                <a:solidFill>
                  <a:srgbClr val="0F5494"/>
                </a:solidFill>
                <a:cs typeface="Arial" charset="0"/>
              </a:rPr>
              <a:t>- treatment of errors</a:t>
            </a:r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56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0"/>
            <a:ext cx="3683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7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2010-2012 S5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6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72000"/>
            <a:ext cx="8183875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2010-2012 S7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7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72000"/>
            <a:ext cx="8176613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88" y="84138"/>
            <a:ext cx="8878887" cy="43021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2010-2012 S6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8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72000"/>
            <a:ext cx="8183875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8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861774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European CH</a:t>
            </a:r>
            <a:r>
              <a:rPr lang="it-IT" baseline="-25000" dirty="0" smtClean="0"/>
              <a:t>4</a:t>
            </a:r>
            <a:r>
              <a:rPr lang="it-IT" dirty="0" smtClean="0"/>
              <a:t> emissions - country totals NWE</a:t>
            </a:r>
            <a:endParaRPr lang="it-IT" dirty="0"/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0" y="6648450"/>
            <a:ext cx="4262162" cy="221018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wrap="square" lIns="36000" tIns="18000" rIns="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dirty="0" err="1">
                <a:solidFill>
                  <a:schemeClr val="bg1"/>
                </a:solidFill>
                <a:latin typeface="+mn-lt"/>
              </a:rPr>
              <a:t>InGOS</a:t>
            </a:r>
            <a:r>
              <a:rPr lang="en-US" altLang="it-IT" dirty="0">
                <a:solidFill>
                  <a:schemeClr val="bg1"/>
                </a:solidFill>
                <a:latin typeface="+mn-lt"/>
              </a:rPr>
              <a:t> 2nd Periodic Meeting</a:t>
            </a:r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23"/>
          <p:cNvSpPr txBox="1">
            <a:spLocks noChangeArrowheads="1"/>
          </p:cNvSpPr>
          <p:nvPr/>
        </p:nvSpPr>
        <p:spPr bwMode="auto">
          <a:xfrm>
            <a:off x="4881563" y="6648450"/>
            <a:ext cx="4262437" cy="220663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>
            <a:ext uri="{FAA26D3D-D897-4be2-8F04-BA451C77F1D7}"/>
          </a:extLst>
        </p:spPr>
        <p:txBody>
          <a:bodyPr lIns="0" tIns="18000" rIns="36000" bIns="18000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it-IT" dirty="0" smtClean="0">
                <a:solidFill>
                  <a:schemeClr val="bg1"/>
                </a:solidFill>
                <a:latin typeface="Arial" charset="0"/>
              </a:rPr>
              <a:t>Firenze, 14-16 October 2014                                                 </a:t>
            </a:r>
            <a:fld id="{F05033B7-C38C-4C35-9939-5DB14AF843DE}" type="slidenum">
              <a:rPr lang="en-US" altLang="it-IT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9</a:t>
            </a:fld>
            <a:endParaRPr lang="en-GB" altLang="it-IT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72000"/>
            <a:ext cx="8362107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4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C_Slide_Template_EN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JRC_Slide_Template_EN</Template>
  <TotalTime>5543</TotalTime>
  <Words>1369</Words>
  <Application>Microsoft Office PowerPoint</Application>
  <PresentationFormat>On-screen Show (4:3)</PresentationFormat>
  <Paragraphs>307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JRC_Slide_Template_EN</vt:lpstr>
      <vt:lpstr>Task 15.1: Modeling of CH4</vt:lpstr>
      <vt:lpstr>CH4 inversions</vt:lpstr>
      <vt:lpstr>European CH4 emissions 2010-2011 S2</vt:lpstr>
      <vt:lpstr>European CH4 emissions 2007-2012 S4</vt:lpstr>
      <vt:lpstr>European CH4 emissions 2010-2012 S4</vt:lpstr>
      <vt:lpstr>European CH4 emissions 2010-2012 S5</vt:lpstr>
      <vt:lpstr>European CH4 emissions 2010-2012 S7</vt:lpstr>
      <vt:lpstr>European CH4 emissions 2010-2012 S6</vt:lpstr>
      <vt:lpstr>European CH4 emissions - country totals NWE</vt:lpstr>
      <vt:lpstr>European CH4 emissions - country totals NWE</vt:lpstr>
      <vt:lpstr>European CH4 emissions - country totals NEE</vt:lpstr>
      <vt:lpstr>European CH4 emissions - country totals NEE</vt:lpstr>
      <vt:lpstr>statistics S2-CH4 2010-2011</vt:lpstr>
      <vt:lpstr>statistics S4-CH4 2010-2012</vt:lpstr>
      <vt:lpstr>statistics S5-CH4 2010-2012</vt:lpstr>
      <vt:lpstr>statistics S5-CH4 2010-2012 (SEL)</vt:lpstr>
      <vt:lpstr>statistics S6-CH4 2010-2012</vt:lpstr>
      <vt:lpstr>statistics S5-CH4 2010-2012</vt:lpstr>
      <vt:lpstr>statistics S7-CH4 2010-2012</vt:lpstr>
      <vt:lpstr>CH4 station timeseries 2006-2012 (1)</vt:lpstr>
      <vt:lpstr>CH4 station timeseries 2006-2012 (2) </vt:lpstr>
      <vt:lpstr>CH4 station timeseries MHD 2011 S2</vt:lpstr>
      <vt:lpstr>CH4 station timeseries MHD 2011 S5</vt:lpstr>
      <vt:lpstr>CH4 station timeseries TT1 2011 S2</vt:lpstr>
      <vt:lpstr>CH4 station timeseries TT1 2011 S5</vt:lpstr>
      <vt:lpstr>CH4 station timeseries CB4 2011 S2</vt:lpstr>
      <vt:lpstr>CH4 station timeseries CB4 2011 S5</vt:lpstr>
      <vt:lpstr>CH4 station timeseries TR4 2011 S2</vt:lpstr>
      <vt:lpstr>CH4 station timeseries TR4 2011 S5</vt:lpstr>
      <vt:lpstr>CH4 station timeseries HEI 2011 S2</vt:lpstr>
      <vt:lpstr>CH4 station timeseries HEI 2011 S5</vt:lpstr>
      <vt:lpstr>CH4 station timeseries GIF 2011 S2</vt:lpstr>
      <vt:lpstr>CH4 station timeseries GIF 2011 S5</vt:lpstr>
      <vt:lpstr>CH4 inversions: validation IMECC aircraft</vt:lpstr>
      <vt:lpstr>CH4 inversions: validation IMECC aircraft</vt:lpstr>
      <vt:lpstr>CH4 inversions: validation IMECC aircraft</vt:lpstr>
      <vt:lpstr>CH4 inversions: validation IMECC aircraft</vt:lpstr>
      <vt:lpstr>CH4 inversions: validation IMECC aircraft</vt:lpstr>
      <vt:lpstr>CH4 inversions: validation LSCE aircraft - GRI</vt:lpstr>
      <vt:lpstr>CH4 inversions: validation LSCE aircraft - ORL</vt:lpstr>
      <vt:lpstr>CH4 inversions: validation LSCE aircraft - HNG</vt:lpstr>
      <vt:lpstr>CH4 inversions: validation LSCE aircraft - GRI</vt:lpstr>
      <vt:lpstr>CH4 inversions: validation LSCE aircraft - ORL</vt:lpstr>
      <vt:lpstr>CH4 inversions: validation LSCE aircraft - HNG</vt:lpstr>
      <vt:lpstr>CH4 inversions: validation LSCE aircraft - GRI</vt:lpstr>
      <vt:lpstr>CH4 inversions: validation LSCE aircraft - ORL</vt:lpstr>
      <vt:lpstr>CH4 inversions: validation LSCE aircraft - HNG</vt:lpstr>
      <vt:lpstr>CH4 inversions: vertical profile - CBW (night)</vt:lpstr>
      <vt:lpstr>CH4 inversions: vertical profile - TRN (night)</vt:lpstr>
      <vt:lpstr>CH4 inversions: vertical profile - OXK (night)</vt:lpstr>
      <vt:lpstr>CH4 inversions: vertical profile - BIA (night)</vt:lpstr>
      <vt:lpstr>CH4 inversions: vertical profile - CBW (day)</vt:lpstr>
      <vt:lpstr>CH4 inversions: vertical profile - TRN (day)</vt:lpstr>
      <vt:lpstr>CH4 inversions: vertical profile - OXK (day)</vt:lpstr>
      <vt:lpstr>CH4 inversions: vertical profile - BIA (day)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Research Centre</dc:title>
  <dc:creator>Grainne Mulhern</dc:creator>
  <cp:lastModifiedBy>Peter Bergamaschi</cp:lastModifiedBy>
  <cp:revision>195</cp:revision>
  <dcterms:created xsi:type="dcterms:W3CDTF">2012-03-21T15:19:35Z</dcterms:created>
  <dcterms:modified xsi:type="dcterms:W3CDTF">2014-10-14T08:34:22Z</dcterms:modified>
</cp:coreProperties>
</file>