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60" r:id="rId2"/>
    <p:sldId id="281" r:id="rId3"/>
    <p:sldId id="282" r:id="rId4"/>
    <p:sldId id="287" r:id="rId5"/>
    <p:sldId id="283" r:id="rId6"/>
    <p:sldId id="284" r:id="rId7"/>
    <p:sldId id="286" r:id="rId8"/>
    <p:sldId id="285" r:id="rId9"/>
    <p:sldId id="288" r:id="rId10"/>
    <p:sldId id="289" r:id="rId11"/>
    <p:sldId id="290" r:id="rId12"/>
    <p:sldId id="291" r:id="rId13"/>
    <p:sldId id="293" r:id="rId14"/>
    <p:sldId id="275" r:id="rId15"/>
    <p:sldId id="296" r:id="rId16"/>
    <p:sldId id="294" r:id="rId17"/>
    <p:sldId id="295" r:id="rId18"/>
    <p:sldId id="292" r:id="rId19"/>
    <p:sldId id="297" r:id="rId20"/>
    <p:sldId id="271" r:id="rId21"/>
    <p:sldId id="263" r:id="rId22"/>
    <p:sldId id="280" r:id="rId23"/>
    <p:sldId id="298" r:id="rId24"/>
    <p:sldId id="299" r:id="rId25"/>
    <p:sldId id="300" r:id="rId26"/>
    <p:sldId id="301" r:id="rId27"/>
    <p:sldId id="302" r:id="rId28"/>
    <p:sldId id="305" r:id="rId29"/>
    <p:sldId id="321" r:id="rId30"/>
    <p:sldId id="303" r:id="rId31"/>
    <p:sldId id="304" r:id="rId32"/>
    <p:sldId id="306" r:id="rId33"/>
    <p:sldId id="307" r:id="rId34"/>
    <p:sldId id="308" r:id="rId35"/>
    <p:sldId id="309" r:id="rId36"/>
    <p:sldId id="310" r:id="rId37"/>
    <p:sldId id="311" r:id="rId38"/>
    <p:sldId id="322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4" r:id="rId49"/>
    <p:sldId id="325" r:id="rId50"/>
    <p:sldId id="326" r:id="rId51"/>
    <p:sldId id="327" r:id="rId52"/>
    <p:sldId id="328" r:id="rId53"/>
    <p:sldId id="329" r:id="rId54"/>
    <p:sldId id="330" r:id="rId55"/>
    <p:sldId id="331" r:id="rId56"/>
    <p:sldId id="323" r:id="rId57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6CF"/>
    <a:srgbClr val="004494"/>
    <a:srgbClr val="000000"/>
    <a:srgbClr val="37ACDE"/>
    <a:srgbClr val="3E6FD2"/>
    <a:srgbClr val="2D5EC1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96270" autoAdjust="0"/>
  </p:normalViewPr>
  <p:slideViewPr>
    <p:cSldViewPr snapToGrid="0">
      <p:cViewPr varScale="1">
        <p:scale>
          <a:sx n="71" d="100"/>
          <a:sy n="71" d="100"/>
        </p:scale>
        <p:origin x="-11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0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F19A6F6-73FA-43A9-93FC-3DEA55C9B0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9336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BA1D9C2E-F765-4A00-84EB-CFF4336DE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38198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collage_3_2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2475"/>
            <a:ext cx="4886325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JRC_Slides_Foot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6461125"/>
            <a:ext cx="612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37ACDE"/>
          </a:solidFill>
          <a:ln>
            <a:solidFill>
              <a:srgbClr val="37AC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7" name="Picture 10" descr="JRC_Slides_Logo_E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258763"/>
            <a:ext cx="1435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497513" y="3328988"/>
            <a:ext cx="28479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800" smtClean="0">
                <a:solidFill>
                  <a:srgbClr val="004494"/>
                </a:solidFill>
              </a:rPr>
              <a:t>www.jrc.ec.europa.eu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478463" y="5059363"/>
            <a:ext cx="31607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400"/>
              </a:lnSpc>
              <a:defRPr/>
            </a:pPr>
            <a:r>
              <a:rPr lang="en-US" sz="1800" b="0" i="1" smtClean="0">
                <a:solidFill>
                  <a:srgbClr val="004494"/>
                </a:solidFill>
              </a:rPr>
              <a:t>Serving society</a:t>
            </a:r>
          </a:p>
          <a:p>
            <a:pPr eaLnBrk="1" hangingPunct="1">
              <a:lnSpc>
                <a:spcPts val="2400"/>
              </a:lnSpc>
              <a:defRPr/>
            </a:pPr>
            <a:r>
              <a:rPr lang="en-US" sz="1800" b="0" i="1" smtClean="0">
                <a:solidFill>
                  <a:srgbClr val="004494"/>
                </a:solidFill>
              </a:rPr>
              <a:t>Stimulating innovation</a:t>
            </a:r>
          </a:p>
          <a:p>
            <a:pPr eaLnBrk="1" hangingPunct="1">
              <a:lnSpc>
                <a:spcPts val="2400"/>
              </a:lnSpc>
              <a:defRPr/>
            </a:pPr>
            <a:r>
              <a:rPr lang="en-US" sz="1800" b="0" i="1" smtClean="0">
                <a:solidFill>
                  <a:srgbClr val="004494"/>
                </a:solidFill>
              </a:rPr>
              <a:t>Supporting legislation</a:t>
            </a:r>
          </a:p>
        </p:txBody>
      </p:sp>
      <p:sp>
        <p:nvSpPr>
          <p:cNvPr id="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7200" y="1612255"/>
            <a:ext cx="78696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25" name="Content Placeholder 2"/>
          <p:cNvSpPr>
            <a:spLocks noGrp="1"/>
          </p:cNvSpPr>
          <p:nvPr>
            <p:ph idx="10"/>
          </p:nvPr>
        </p:nvSpPr>
        <p:spPr>
          <a:xfrm>
            <a:off x="637200" y="2416175"/>
            <a:ext cx="7869600" cy="302647"/>
          </a:xfrm>
        </p:spPr>
        <p:txBody>
          <a:bodyPr/>
          <a:lstStyle>
            <a:lvl1pPr algn="r">
              <a:defRPr/>
            </a:lvl1pPr>
            <a:lvl2pPr marL="228600" indent="-228600">
              <a:buFont typeface="Wingdings" charset="2"/>
              <a:buChar char="§"/>
              <a:defRPr sz="1800" b="0" i="0" baseline="0">
                <a:latin typeface="Verdana"/>
              </a:defRPr>
            </a:lvl2pPr>
            <a:lvl3pPr marL="457200" indent="-228600">
              <a:buClr>
                <a:srgbClr val="37ACDE"/>
              </a:buClr>
              <a:buFont typeface="Verdana"/>
              <a:buChar char="•"/>
              <a:defRPr sz="1600" baseline="0">
                <a:latin typeface="Verdana"/>
              </a:defRPr>
            </a:lvl3pPr>
            <a:lvl4pPr marL="685800" indent="-228600">
              <a:lnSpc>
                <a:spcPts val="2400"/>
              </a:lnSpc>
              <a:spcBef>
                <a:spcPts val="0"/>
              </a:spcBef>
              <a:buClr>
                <a:srgbClr val="37ACDE"/>
              </a:buClr>
              <a:buFont typeface="Arial"/>
              <a:buChar char="•"/>
              <a:defRPr sz="1600" baseline="0">
                <a:solidFill>
                  <a:srgbClr val="004494"/>
                </a:solidFill>
                <a:latin typeface="Verdana"/>
              </a:defRPr>
            </a:lvl4pPr>
            <a:lvl5pPr marL="914400" indent="-228600">
              <a:lnSpc>
                <a:spcPts val="2400"/>
              </a:lnSpc>
              <a:spcBef>
                <a:spcPts val="0"/>
              </a:spcBef>
              <a:buClr>
                <a:srgbClr val="37ACDE"/>
              </a:buClr>
              <a:buFont typeface="Verdana"/>
              <a:buChar char="–"/>
              <a:defRPr sz="1600" baseline="0">
                <a:solidFill>
                  <a:srgbClr val="004494"/>
                </a:solidFill>
                <a:latin typeface="Verdana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93BD3-8CE1-4824-8877-9BEB155E37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64B9-1067-4734-9E24-80E6C3D4EEDC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1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D435E-852E-4E3E-BAC1-5C1782DA84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150F1-6541-44FC-B0E0-41F4565D50B5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20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200" y="2416175"/>
            <a:ext cx="7869600" cy="1528624"/>
          </a:xfrm>
        </p:spPr>
        <p:txBody>
          <a:bodyPr/>
          <a:lstStyle>
            <a:lvl2pPr marL="228600" indent="-228600">
              <a:buFont typeface="Verdana"/>
              <a:buChar char="•"/>
              <a:defRPr sz="1800" b="0" i="0" baseline="0">
                <a:latin typeface="Verdana"/>
              </a:defRPr>
            </a:lvl2pPr>
            <a:lvl3pPr marL="457200" indent="-228600">
              <a:buClr>
                <a:srgbClr val="37ACDE"/>
              </a:buClr>
              <a:buFont typeface="Wingdings" charset="2"/>
              <a:buChar char="§"/>
              <a:defRPr sz="1600" baseline="0">
                <a:latin typeface="Verdana"/>
              </a:defRPr>
            </a:lvl3pPr>
            <a:lvl4pPr marL="685800" indent="-228600">
              <a:lnSpc>
                <a:spcPts val="2400"/>
              </a:lnSpc>
              <a:spcBef>
                <a:spcPts val="0"/>
              </a:spcBef>
              <a:buClr>
                <a:srgbClr val="37ACDE"/>
              </a:buClr>
              <a:buFont typeface="Arial"/>
              <a:buChar char="•"/>
              <a:defRPr sz="1600" baseline="0">
                <a:solidFill>
                  <a:srgbClr val="004494"/>
                </a:solidFill>
                <a:latin typeface="Verdana"/>
              </a:defRPr>
            </a:lvl4pPr>
            <a:lvl5pPr marL="914400" indent="-228600">
              <a:lnSpc>
                <a:spcPts val="2400"/>
              </a:lnSpc>
              <a:spcBef>
                <a:spcPts val="0"/>
              </a:spcBef>
              <a:buClr>
                <a:srgbClr val="37ACDE"/>
              </a:buClr>
              <a:buFont typeface="Verdana"/>
              <a:buChar char="–"/>
              <a:defRPr sz="1600" baseline="0">
                <a:solidFill>
                  <a:srgbClr val="004494"/>
                </a:solidFill>
                <a:latin typeface="Verdana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468B4-42DB-4408-9E2E-8E0B415ABF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8A13D-5D4A-4F2C-9BDD-CBA730A7249A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8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430887"/>
          </a:xfrm>
        </p:spPr>
        <p:txBody>
          <a:bodyPr/>
          <a:lstStyle>
            <a:lvl1pPr algn="l">
              <a:defRPr sz="2800" b="1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104253"/>
            <a:ext cx="7772400" cy="302647"/>
          </a:xfrm>
        </p:spPr>
        <p:txBody>
          <a:bodyPr anchor="b"/>
          <a:lstStyle>
            <a:lvl1pPr marL="0" indent="0">
              <a:buNone/>
              <a:defRPr sz="180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BD2DF-8FB7-485B-8944-6A38D55F4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92E4B-B5C3-476A-AD44-F10BD6ECA563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2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00" y="1612255"/>
            <a:ext cx="7869600" cy="4308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200" y="2492375"/>
            <a:ext cx="3819600" cy="1528624"/>
          </a:xfrm>
        </p:spPr>
        <p:txBody>
          <a:bodyPr/>
          <a:lstStyle>
            <a:lvl1pPr>
              <a:defRPr sz="1800"/>
            </a:lvl1pPr>
            <a:lvl2pPr marL="228600" indent="-228600">
              <a:buFont typeface="Verdana"/>
              <a:buChar char="•"/>
              <a:defRPr sz="1800" baseline="0"/>
            </a:lvl2pPr>
            <a:lvl3pPr marL="457200" indent="-228600">
              <a:buFont typeface="Wingdings" charset="2"/>
              <a:buChar char="§"/>
              <a:defRPr sz="1600"/>
            </a:lvl3pPr>
            <a:lvl4pPr>
              <a:defRPr sz="1600" baseline="0"/>
            </a:lvl4pPr>
            <a:lvl5pPr marL="9144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7200" y="2492375"/>
            <a:ext cx="3819600" cy="1533753"/>
          </a:xfrm>
        </p:spPr>
        <p:txBody>
          <a:bodyPr/>
          <a:lstStyle>
            <a:lvl1pPr>
              <a:defRPr sz="1800"/>
            </a:lvl1pPr>
            <a:lvl2pPr marL="228600" indent="-228600">
              <a:buFont typeface="Verdana"/>
              <a:buChar char="•"/>
              <a:defRPr sz="1800"/>
            </a:lvl2pPr>
            <a:lvl3pPr marL="457200" indent="-228600">
              <a:buFont typeface="Wingdings" charset="2"/>
              <a:buChar char="§"/>
              <a:defRPr sz="1600"/>
            </a:lvl3pPr>
            <a:lvl4pPr>
              <a:defRPr sz="1600" baseline="0"/>
            </a:lvl4pPr>
            <a:lvl5pPr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C11C1-6ABD-45C2-849B-539CF5D8A4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37C2C-6A9F-41BA-AF99-D8C478BF390E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0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7E3EF-5738-4968-9246-7BD2B856BD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B1A09-E533-4088-BF1E-E49DD2B03D7E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3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BC889-A86C-4B15-B035-93D767083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04E17-EFE5-4B7E-9929-20418EF1C1C8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05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00" y="1612255"/>
            <a:ext cx="2520000" cy="615553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200" y="2492374"/>
            <a:ext cx="2520000" cy="3432176"/>
          </a:xfrm>
        </p:spPr>
        <p:txBody>
          <a:bodyPr/>
          <a:lstStyle>
            <a:lvl1pPr>
              <a:defRPr sz="1800"/>
            </a:lvl1pPr>
            <a:lvl2pPr marL="228600" indent="-228600">
              <a:buFont typeface="Verdana"/>
              <a:buChar char="•"/>
              <a:defRPr sz="1800" baseline="0"/>
            </a:lvl2pPr>
            <a:lvl3pPr marL="457200" indent="-228600">
              <a:buFont typeface="Wingdings" charset="2"/>
              <a:buChar char="§"/>
              <a:defRPr sz="1600"/>
            </a:lvl3pPr>
            <a:lvl4pPr>
              <a:defRPr sz="1600" baseline="0"/>
            </a:lvl4pPr>
            <a:lvl5pPr marL="9144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6800" y="1612255"/>
            <a:ext cx="5040000" cy="4314412"/>
          </a:xfrm>
        </p:spPr>
        <p:txBody>
          <a:bodyPr/>
          <a:lstStyle>
            <a:lvl1pPr>
              <a:defRPr sz="1800"/>
            </a:lvl1pPr>
            <a:lvl2pPr marL="228600" indent="-228600">
              <a:buFont typeface="Verdana"/>
              <a:buChar char="•"/>
              <a:defRPr sz="1800"/>
            </a:lvl2pPr>
            <a:lvl3pPr marL="457200" indent="-228600">
              <a:buFont typeface="Wingdings" charset="2"/>
              <a:buChar char="§"/>
              <a:defRPr sz="1600"/>
            </a:lvl3pPr>
            <a:lvl4pPr>
              <a:defRPr sz="1600" baseline="0"/>
            </a:lvl4pPr>
            <a:lvl5pPr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28B53-5F68-4F3A-9463-BDE8586453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4E125-3212-4CDC-9ABC-42AB96385366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44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612800"/>
            <a:ext cx="5486400" cy="31783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367337"/>
            <a:ext cx="5486400" cy="557213"/>
          </a:xfrm>
        </p:spPr>
        <p:txBody>
          <a:bodyPr/>
          <a:lstStyle>
            <a:lvl1pPr marL="0" indent="0">
              <a:lnSpc>
                <a:spcPts val="18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BA3F2-169E-4AD4-9C6C-9054767EB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5AB4E-B61C-4524-B1C8-85FF9B6FB585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5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4B3E6-9F95-40C6-B4FC-4F13CCF4C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0F368-2376-4A22-B30D-D6131BE5465F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42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6588" y="1612900"/>
            <a:ext cx="787082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588" y="2416175"/>
            <a:ext cx="7870825" cy="182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373813" y="6426200"/>
            <a:ext cx="2133600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0">
                <a:solidFill>
                  <a:srgbClr val="004494"/>
                </a:solidFill>
                <a:cs typeface="+mn-cs"/>
              </a:defRPr>
            </a:lvl1pPr>
          </a:lstStyle>
          <a:p>
            <a:pPr>
              <a:defRPr/>
            </a:pPr>
            <a:fld id="{CF997AF1-219E-47B2-8210-809348F66B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37ACDE"/>
          </a:solidFill>
          <a:ln>
            <a:solidFill>
              <a:srgbClr val="37AC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2" name="Picture 5" descr="JRC_Slides_Footer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6461125"/>
            <a:ext cx="612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1" descr="JRC_Slides_Logo_EN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258763"/>
            <a:ext cx="1435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36588" y="6426200"/>
            <a:ext cx="2133600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004494"/>
                </a:solidFill>
                <a:cs typeface="+mn-cs"/>
              </a:defRPr>
            </a:lvl1pPr>
          </a:lstStyle>
          <a:p>
            <a:pPr>
              <a:defRPr/>
            </a:pPr>
            <a:fld id="{492E5E44-1AD7-459C-98F5-05F5C5FFA7CE}" type="datetime3">
              <a:rPr lang="en-US"/>
              <a:pPr>
                <a:defRPr/>
              </a:pPr>
              <a:t>14 October 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Verdana" pitchFamily="34" charset="0"/>
        <a:defRPr>
          <a:solidFill>
            <a:srgbClr val="004494"/>
          </a:solidFill>
          <a:latin typeface="Verdana"/>
          <a:ea typeface="MS PGothic" pitchFamily="34" charset="-128"/>
          <a:cs typeface="ＭＳ Ｐゴシック" charset="0"/>
        </a:defRPr>
      </a:lvl1pPr>
      <a:lvl2pPr marL="228600" indent="-228600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Verdana" pitchFamily="34" charset="0"/>
        <a:buChar char="•"/>
        <a:defRPr>
          <a:solidFill>
            <a:srgbClr val="004494"/>
          </a:solidFill>
          <a:latin typeface="Verdana"/>
          <a:ea typeface="MS PGothic" pitchFamily="34" charset="-128"/>
        </a:defRPr>
      </a:lvl2pPr>
      <a:lvl3pPr marL="457200" indent="-228600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Wingdings" pitchFamily="2" charset="2"/>
        <a:buChar char="§"/>
        <a:defRPr sz="1600">
          <a:solidFill>
            <a:srgbClr val="004494"/>
          </a:solidFill>
          <a:latin typeface="Verdana"/>
          <a:ea typeface="MS PGothic" pitchFamily="34" charset="-128"/>
        </a:defRPr>
      </a:lvl3pPr>
      <a:lvl4pPr marL="685800" indent="-228600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Arial" charset="0"/>
        <a:buChar char="•"/>
        <a:defRPr sz="1600">
          <a:solidFill>
            <a:srgbClr val="004494"/>
          </a:solidFill>
          <a:latin typeface="Verdana"/>
          <a:ea typeface="MS PGothic" pitchFamily="34" charset="-128"/>
        </a:defRPr>
      </a:lvl4pPr>
      <a:lvl5pPr marL="914400" indent="-228600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Verdana" pitchFamily="34" charset="0"/>
        <a:buChar char="–"/>
        <a:defRPr sz="1600">
          <a:solidFill>
            <a:srgbClr val="004494"/>
          </a:solidFill>
          <a:latin typeface="Verdana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i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en-US" dirty="0"/>
              <a:t>Task 15.1: Modeling of CH</a:t>
            </a:r>
            <a:r>
              <a:rPr lang="en-US" baseline="-25000" dirty="0"/>
              <a:t>4</a:t>
            </a:r>
            <a:endParaRPr lang="it-IT" baseline="-25000" dirty="0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69887" y="1503940"/>
            <a:ext cx="8124825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175" eaLnBrk="0" hangingPunct="0">
              <a:lnSpc>
                <a:spcPts val="2400"/>
              </a:lnSpc>
              <a:buClr>
                <a:srgbClr val="37ACDE"/>
              </a:buClr>
              <a:buFont typeface="Verdana" pitchFamily="34" charset="0"/>
              <a:defRPr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lnSpc>
                <a:spcPts val="2400"/>
              </a:lnSpc>
              <a:buClr>
                <a:srgbClr val="37ACDE"/>
              </a:buClr>
              <a:buFont typeface="Verdana" pitchFamily="34" charset="0"/>
              <a:buChar char="•"/>
              <a:defRPr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lnSpc>
                <a:spcPts val="2400"/>
              </a:lnSpc>
              <a:buClr>
                <a:srgbClr val="37ACDE"/>
              </a:buClr>
              <a:buFont typeface="Wingdings" pitchFamily="2" charset="2"/>
              <a:buChar char="§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lnSpc>
                <a:spcPts val="2400"/>
              </a:lnSpc>
              <a:buClr>
                <a:srgbClr val="37ACDE"/>
              </a:buClr>
              <a:buFont typeface="Arial" charset="0"/>
              <a:buChar char="•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lnSpc>
                <a:spcPts val="2400"/>
              </a:lnSpc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dirty="0" smtClean="0">
                <a:solidFill>
                  <a:srgbClr val="0F5494"/>
                </a:solidFill>
                <a:cs typeface="Arial" charset="0"/>
              </a:rPr>
              <a:t>modeling</a:t>
            </a:r>
            <a:endParaRPr lang="en-US" altLang="it-IT" sz="1400" b="0" dirty="0" smtClean="0">
              <a:solidFill>
                <a:srgbClr val="0F5494"/>
              </a:solidFill>
              <a:cs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JRC-IES (P. Bergamaschi, E. </a:t>
            </a:r>
            <a:r>
              <a:rPr lang="en-US" altLang="it-IT" sz="1400" b="0" dirty="0" err="1">
                <a:solidFill>
                  <a:srgbClr val="0F5494"/>
                </a:solidFill>
                <a:cs typeface="Arial" charset="0"/>
              </a:rPr>
              <a:t>Koffi</a:t>
            </a: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, M. </a:t>
            </a:r>
            <a:r>
              <a:rPr lang="en-US" altLang="it-IT" sz="1400" b="0" dirty="0" err="1">
                <a:solidFill>
                  <a:srgbClr val="0F5494"/>
                </a:solidFill>
                <a:cs typeface="Arial" charset="0"/>
              </a:rPr>
              <a:t>Alexe</a:t>
            </a: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, G. </a:t>
            </a:r>
            <a:r>
              <a:rPr lang="en-US" altLang="it-IT" sz="1400" b="0" dirty="0" err="1">
                <a:solidFill>
                  <a:srgbClr val="0F5494"/>
                </a:solidFill>
                <a:cs typeface="Arial" charset="0"/>
              </a:rPr>
              <a:t>Maenhout</a:t>
            </a: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)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MPG (U. </a:t>
            </a:r>
            <a:r>
              <a:rPr lang="en-US" altLang="it-IT" sz="1400" b="0" dirty="0" err="1">
                <a:solidFill>
                  <a:srgbClr val="0F5494"/>
                </a:solidFill>
                <a:cs typeface="Arial" charset="0"/>
              </a:rPr>
              <a:t>Karstens</a:t>
            </a: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)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b="0" dirty="0" smtClean="0">
                <a:solidFill>
                  <a:srgbClr val="0F5494"/>
                </a:solidFill>
                <a:cs typeface="Arial" charset="0"/>
              </a:rPr>
              <a:t>CEA </a:t>
            </a: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(M. </a:t>
            </a:r>
            <a:r>
              <a:rPr lang="en-US" altLang="it-IT" sz="1400" b="0" dirty="0" err="1">
                <a:solidFill>
                  <a:srgbClr val="0F5494"/>
                </a:solidFill>
                <a:cs typeface="Arial" charset="0"/>
              </a:rPr>
              <a:t>Saunois</a:t>
            </a: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, I. </a:t>
            </a:r>
            <a:r>
              <a:rPr lang="en-US" altLang="it-IT" sz="1400" b="0" dirty="0" err="1">
                <a:solidFill>
                  <a:srgbClr val="0F5494"/>
                </a:solidFill>
                <a:cs typeface="Arial" charset="0"/>
              </a:rPr>
              <a:t>Mappe-Fogaing</a:t>
            </a: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, P. </a:t>
            </a:r>
            <a:r>
              <a:rPr lang="en-US" altLang="it-IT" sz="1400" b="0" dirty="0" err="1" smtClean="0">
                <a:solidFill>
                  <a:srgbClr val="0F5494"/>
                </a:solidFill>
                <a:cs typeface="Arial" charset="0"/>
              </a:rPr>
              <a:t>Bousquet</a:t>
            </a:r>
            <a:r>
              <a:rPr lang="en-US" altLang="it-IT" sz="1400" b="0" dirty="0" smtClean="0">
                <a:solidFill>
                  <a:srgbClr val="0F5494"/>
                </a:solidFill>
                <a:cs typeface="Arial" charset="0"/>
              </a:rPr>
              <a:t>) </a:t>
            </a:r>
            <a:endParaRPr lang="en-US" altLang="it-IT" sz="1400" b="0" dirty="0">
              <a:solidFill>
                <a:srgbClr val="0F5494"/>
              </a:solidFill>
              <a:cs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NILU (R. Thompson, A. </a:t>
            </a:r>
            <a:r>
              <a:rPr lang="en-US" altLang="it-IT" sz="1400" b="0" dirty="0" err="1">
                <a:solidFill>
                  <a:srgbClr val="0F5494"/>
                </a:solidFill>
                <a:cs typeface="Arial" charset="0"/>
              </a:rPr>
              <a:t>Stohl</a:t>
            </a: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)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MET (A. Manning)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b="0" dirty="0">
                <a:solidFill>
                  <a:srgbClr val="0F5494"/>
                </a:solidFill>
                <a:cs typeface="Arial" charset="0"/>
              </a:rPr>
              <a:t>ECN (A. </a:t>
            </a:r>
            <a:r>
              <a:rPr lang="en-US" altLang="it-IT" sz="1400" b="0" dirty="0" err="1">
                <a:solidFill>
                  <a:srgbClr val="0F5494"/>
                </a:solidFill>
                <a:cs typeface="Arial" charset="0"/>
              </a:rPr>
              <a:t>Vermeulen</a:t>
            </a:r>
            <a:r>
              <a:rPr lang="en-US" altLang="it-IT" sz="1400" b="0" dirty="0" smtClean="0">
                <a:solidFill>
                  <a:srgbClr val="0F5494"/>
                </a:solidFill>
                <a:cs typeface="Arial" charset="0"/>
              </a:rPr>
              <a:t>)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endParaRPr lang="en-US" altLang="it-IT" sz="1400" b="0" dirty="0">
              <a:solidFill>
                <a:srgbClr val="0F5494"/>
              </a:solidFill>
              <a:cs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dirty="0">
                <a:solidFill>
                  <a:srgbClr val="0F5494"/>
                </a:solidFill>
                <a:cs typeface="Arial" charset="0"/>
              </a:rPr>
              <a:t>measurements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b="0" dirty="0" err="1" smtClean="0">
                <a:solidFill>
                  <a:srgbClr val="0F5494"/>
                </a:solidFill>
                <a:cs typeface="Arial" charset="0"/>
              </a:rPr>
              <a:t>InGOS</a:t>
            </a:r>
            <a:r>
              <a:rPr lang="en-US" altLang="it-IT" sz="1400" b="0" dirty="0" smtClean="0">
                <a:solidFill>
                  <a:srgbClr val="0F5494"/>
                </a:solidFill>
                <a:cs typeface="Arial" charset="0"/>
              </a:rPr>
              <a:t>: </a:t>
            </a:r>
            <a:r>
              <a:rPr lang="en-US" altLang="it-IT" sz="1400" b="0" dirty="0" err="1" smtClean="0">
                <a:solidFill>
                  <a:srgbClr val="0F5494"/>
                </a:solidFill>
                <a:cs typeface="Arial" charset="0"/>
              </a:rPr>
              <a:t>InGOS</a:t>
            </a:r>
            <a:r>
              <a:rPr lang="en-US" altLang="it-IT" sz="1400" b="0" dirty="0" smtClean="0">
                <a:solidFill>
                  <a:srgbClr val="0F5494"/>
                </a:solidFill>
                <a:cs typeface="Arial" charset="0"/>
              </a:rPr>
              <a:t> NA2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b="0" dirty="0" smtClean="0">
                <a:solidFill>
                  <a:srgbClr val="0F5494"/>
                </a:solidFill>
                <a:cs typeface="Arial" charset="0"/>
              </a:rPr>
              <a:t>LSCE (RAMCES, aircraft): M. Schmidt, M. </a:t>
            </a:r>
            <a:r>
              <a:rPr lang="en-US" altLang="it-IT" sz="1400" b="0" dirty="0" err="1" smtClean="0">
                <a:solidFill>
                  <a:srgbClr val="0F5494"/>
                </a:solidFill>
                <a:cs typeface="Arial" charset="0"/>
              </a:rPr>
              <a:t>Ramonet</a:t>
            </a:r>
            <a:endParaRPr lang="en-US" altLang="it-IT" sz="1400" b="0" dirty="0" smtClean="0">
              <a:solidFill>
                <a:srgbClr val="0F5494"/>
              </a:solidFill>
              <a:cs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b="0" dirty="0" smtClean="0">
                <a:solidFill>
                  <a:srgbClr val="0F5494"/>
                </a:solidFill>
                <a:cs typeface="Arial" charset="0"/>
              </a:rPr>
              <a:t>NOAA: E. </a:t>
            </a:r>
            <a:r>
              <a:rPr lang="en-US" altLang="it-IT" sz="1400" b="0" dirty="0" err="1" smtClean="0">
                <a:solidFill>
                  <a:srgbClr val="0F5494"/>
                </a:solidFill>
                <a:cs typeface="Arial" charset="0"/>
              </a:rPr>
              <a:t>Dlugokencky</a:t>
            </a:r>
            <a:endParaRPr lang="en-US" altLang="it-IT" sz="1400" b="0" dirty="0" smtClean="0">
              <a:solidFill>
                <a:srgbClr val="0F5494"/>
              </a:solidFill>
              <a:cs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b="0" dirty="0" smtClean="0">
                <a:solidFill>
                  <a:srgbClr val="0F5494"/>
                </a:solidFill>
                <a:cs typeface="Arial" charset="0"/>
              </a:rPr>
              <a:t>IMECC: D. Feist</a:t>
            </a:r>
            <a:endParaRPr lang="en-US" altLang="it-IT" sz="1400" b="0" dirty="0">
              <a:solidFill>
                <a:srgbClr val="0F5494"/>
              </a:solidFill>
              <a:cs typeface="Arial" charset="0"/>
            </a:endParaRPr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0" y="-11936"/>
            <a:ext cx="3683000" cy="7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27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0" cy="861774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European CH</a:t>
            </a:r>
            <a:r>
              <a:rPr lang="it-IT" baseline="-25000" dirty="0" smtClean="0"/>
              <a:t>4</a:t>
            </a:r>
            <a:r>
              <a:rPr lang="it-IT" dirty="0" smtClean="0"/>
              <a:t> emissions - country totals NWE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10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972000"/>
            <a:ext cx="8362107" cy="56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8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0" cy="430887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European CH</a:t>
            </a:r>
            <a:r>
              <a:rPr lang="it-IT" baseline="-25000" dirty="0" smtClean="0"/>
              <a:t>4</a:t>
            </a:r>
            <a:r>
              <a:rPr lang="it-IT" dirty="0" smtClean="0"/>
              <a:t> emissions - country totals NEE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11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972000"/>
            <a:ext cx="8377311" cy="568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4569186" y="3092335"/>
            <a:ext cx="4153614" cy="1812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7600" b="1" i="0" u="none" strike="noStrike" cap="none" normalizeH="0" baseline="0">
              <a:ln>
                <a:noFill/>
              </a:ln>
              <a:solidFill>
                <a:srgbClr val="FFD62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432654" y="3244735"/>
            <a:ext cx="897818" cy="12857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7600" b="1" i="0" u="none" strike="noStrike" cap="none" normalizeH="0" baseline="0">
              <a:ln>
                <a:noFill/>
              </a:ln>
              <a:solidFill>
                <a:srgbClr val="FFD624"/>
              </a:solidFill>
              <a:effectLst/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6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0" cy="430887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European CH</a:t>
            </a:r>
            <a:r>
              <a:rPr lang="it-IT" baseline="-25000" dirty="0" smtClean="0"/>
              <a:t>4</a:t>
            </a:r>
            <a:r>
              <a:rPr lang="it-IT" dirty="0" smtClean="0"/>
              <a:t> emissions - country totals NEE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12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972000"/>
            <a:ext cx="8369702" cy="568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4569186" y="3092335"/>
            <a:ext cx="4153614" cy="1812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7600" b="1" i="0" u="none" strike="noStrike" cap="none" normalizeH="0" baseline="0">
              <a:ln>
                <a:noFill/>
              </a:ln>
              <a:solidFill>
                <a:srgbClr val="FFD62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432654" y="3244735"/>
            <a:ext cx="897818" cy="12857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7600" b="1" i="0" u="none" strike="noStrike" cap="none" normalizeH="0" baseline="0">
              <a:ln>
                <a:noFill/>
              </a:ln>
              <a:solidFill>
                <a:srgbClr val="FFD624"/>
              </a:solidFill>
              <a:effectLst/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83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statistics S2-CH4 2010-2011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13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" y="964800"/>
            <a:ext cx="6152400" cy="568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80729" y="5849470"/>
            <a:ext cx="1801906" cy="24622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validation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0729" y="5594284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assimilated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80729" y="1362943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all data (24h)</a:t>
            </a:r>
            <a:endParaRPr lang="it-IT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07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statistics S4-CH4 2010-2012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14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" y="964800"/>
            <a:ext cx="6147460" cy="568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80729" y="5849470"/>
            <a:ext cx="1801906" cy="24622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validation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80729" y="5594284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assimilated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80729" y="1362943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all data (24h)</a:t>
            </a:r>
            <a:endParaRPr lang="it-IT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7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statistics S5-CH4 2010-2012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15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" y="964800"/>
            <a:ext cx="6155673" cy="568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80729" y="5849470"/>
            <a:ext cx="1801906" cy="24622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validation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80729" y="5594284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assimilated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80729" y="1362943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all data (24h)</a:t>
            </a:r>
            <a:endParaRPr lang="it-IT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05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statistics S5-CH4 2010-2012 (SEL)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16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" y="964800"/>
            <a:ext cx="6155673" cy="568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80729" y="5849470"/>
            <a:ext cx="1801906" cy="24622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validation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80729" y="5594284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assimilated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5239" y="1658179"/>
            <a:ext cx="246739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surface stations: [12:00-15:00]</a:t>
            </a:r>
          </a:p>
          <a:p>
            <a:r>
              <a:rPr lang="en-US" sz="1000" smtClean="0">
                <a:solidFill>
                  <a:schemeClr val="tx1"/>
                </a:solidFill>
              </a:rPr>
              <a:t>mountain stations: [0:00-3:00</a:t>
            </a:r>
            <a:r>
              <a:rPr lang="en-US" sz="1000">
                <a:solidFill>
                  <a:schemeClr val="tx1"/>
                </a:solidFill>
              </a:rPr>
              <a:t>]</a:t>
            </a:r>
            <a:endParaRPr lang="it-IT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9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statistics S6-CH4 2010-2012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17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" y="964800"/>
            <a:ext cx="6152400" cy="568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80729" y="5849470"/>
            <a:ext cx="1801906" cy="24622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validation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80729" y="5594284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assimilated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80729" y="1362943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all data (24h)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49035" y="711641"/>
            <a:ext cx="1801906" cy="33855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smtClean="0">
                <a:solidFill>
                  <a:schemeClr val="tx1"/>
                </a:solidFill>
              </a:rPr>
              <a:t>S6: no apriori</a:t>
            </a:r>
            <a:endParaRPr lang="it-IT" sz="1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26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statistics S5-CH4 2010-2012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18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" y="964800"/>
            <a:ext cx="6155673" cy="568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80729" y="5849470"/>
            <a:ext cx="1801906" cy="24622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validation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80729" y="5594284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assimilated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80729" y="1362943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all data (24h)</a:t>
            </a:r>
            <a:endParaRPr lang="it-IT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2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statistics S7-CH4 2010-2012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19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" y="964800"/>
            <a:ext cx="6155673" cy="568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80729" y="5849470"/>
            <a:ext cx="1801906" cy="24622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validation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80729" y="5594284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assimilated stations</a:t>
            </a:r>
            <a:endParaRPr lang="it-IT" sz="10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80729" y="1362943"/>
            <a:ext cx="180190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all data (24h)</a:t>
            </a:r>
            <a:endParaRPr lang="it-IT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5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inversions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489396"/>
              </p:ext>
            </p:extLst>
          </p:nvPr>
        </p:nvGraphicFramePr>
        <p:xfrm>
          <a:off x="199507" y="1488440"/>
          <a:ext cx="8786552" cy="3114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2108"/>
                <a:gridCol w="1281546"/>
                <a:gridCol w="2169623"/>
                <a:gridCol w="1209500"/>
                <a:gridCol w="1712421"/>
                <a:gridCol w="1471354"/>
              </a:tblGrid>
              <a:tr h="370840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station list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 priori inventory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period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InGOS</a:t>
                      </a:r>
                      <a:r>
                        <a:rPr lang="en-US" sz="1400" dirty="0" smtClean="0"/>
                        <a:t> data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NOAA+LSCE flask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S1-CH4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CH4_001B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EDGARv4.2FT-InGOS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2007-2011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preliminary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x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S2-CH4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CH4_002B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EDGARv4.2FT-InGOS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2010-2011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preliminary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x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S3-CH4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CH4_002B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no a priori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2010-2011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preliminary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x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S4-CH4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CH4_004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EDGARv4.2FT-InGOS</a:t>
                      </a:r>
                      <a:endParaRPr lang="it-IT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2006-2012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2014 release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x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S5-CH4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CH4_005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EDGARv4.2FT-InGOS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2010-2012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2014 release</a:t>
                      </a:r>
                      <a:endParaRPr lang="it-IT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x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S6-CH4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CH4_005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no a priori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2010-2012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2014 release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x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S7-CH4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CH4_007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EDGARv4.2FT-InGOS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2010-2012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2014 release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</a:t>
                      </a:r>
                      <a:endParaRPr lang="it-IT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29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station timeseries 2006-2012 (1)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20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32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6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2006-2012 </a:t>
            </a:r>
            <a:r>
              <a:rPr lang="it-IT" dirty="0" smtClean="0"/>
              <a:t>(2) 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21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31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3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MHD 2011 S2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22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3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6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MHD 2011 S5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23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1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TT1 2011 S2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24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TT1 2011 S5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25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2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4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CB4 2011 S2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26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2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6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CB4 2011 S5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27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3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TR4 2011 S2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28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2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1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TR4 2011 S5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29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2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6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European CH</a:t>
            </a:r>
            <a:r>
              <a:rPr lang="it-IT" baseline="-25000" dirty="0" smtClean="0"/>
              <a:t>4</a:t>
            </a:r>
            <a:r>
              <a:rPr lang="it-IT" dirty="0" smtClean="0"/>
              <a:t> emissions 2010-2011 S2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972000"/>
            <a:ext cx="8176613" cy="56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0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HEI 2011 S2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30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3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9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HEI 2011 S5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31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2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3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GIF 2011 S2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32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2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8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</a:t>
            </a:r>
            <a:r>
              <a:rPr lang="it-IT" dirty="0"/>
              <a:t>station timeseries </a:t>
            </a:r>
            <a:r>
              <a:rPr lang="it-IT" dirty="0" smtClean="0"/>
              <a:t>GIF 2011 S5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33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000"/>
            <a:ext cx="9144000" cy="542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3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inversions: validation IMECC aircraft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34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045" y="1455696"/>
            <a:ext cx="5961909" cy="39466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49442" y="5836022"/>
            <a:ext cx="2407023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IMECC data: D. Feist, MPI-BGC</a:t>
            </a:r>
          </a:p>
          <a:p>
            <a:r>
              <a:rPr lang="en-US" sz="1000" smtClean="0">
                <a:solidFill>
                  <a:schemeClr val="tx1"/>
                </a:solidFill>
              </a:rPr>
              <a:t>[Geibel et al., ACP, 2012]</a:t>
            </a:r>
            <a:endParaRPr lang="it-IT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79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inversions: validation IMECC aircraft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35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35" y="955964"/>
            <a:ext cx="7126977" cy="569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1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inversions: validation IMECC aircraft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36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" y="540327"/>
            <a:ext cx="9154189" cy="610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82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inversions: validation IMECC aircraft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37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0" cy="366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9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CH</a:t>
            </a:r>
            <a:r>
              <a:rPr lang="it-IT" baseline="-25000" dirty="0" smtClean="0"/>
              <a:t>4</a:t>
            </a:r>
            <a:r>
              <a:rPr lang="it-IT" dirty="0" smtClean="0"/>
              <a:t> inversions: validation IMECC aircraft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38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0" cy="3696918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889601" y="5345358"/>
            <a:ext cx="4972521" cy="1107996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175" eaLnBrk="0" hangingPunct="0">
              <a:lnSpc>
                <a:spcPts val="2400"/>
              </a:lnSpc>
              <a:buClr>
                <a:srgbClr val="37ACDE"/>
              </a:buClr>
              <a:buFont typeface="Verdana" pitchFamily="34" charset="0"/>
              <a:defRPr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lnSpc>
                <a:spcPts val="2400"/>
              </a:lnSpc>
              <a:buClr>
                <a:srgbClr val="37ACDE"/>
              </a:buClr>
              <a:buFont typeface="Verdana" pitchFamily="34" charset="0"/>
              <a:buChar char="•"/>
              <a:defRPr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lnSpc>
                <a:spcPts val="2400"/>
              </a:lnSpc>
              <a:buClr>
                <a:srgbClr val="37ACDE"/>
              </a:buClr>
              <a:buFont typeface="Wingdings" pitchFamily="2" charset="2"/>
              <a:buChar char="§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lnSpc>
                <a:spcPts val="2400"/>
              </a:lnSpc>
              <a:buClr>
                <a:srgbClr val="37ACDE"/>
              </a:buClr>
              <a:buFont typeface="Arial" charset="0"/>
              <a:buChar char="•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lnSpc>
                <a:spcPts val="2400"/>
              </a:lnSpc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altLang="it-IT" sz="1200" dirty="0">
                <a:solidFill>
                  <a:schemeClr val="tx1"/>
                </a:solidFill>
                <a:cs typeface="Arial" charset="0"/>
              </a:rPr>
              <a:t>TM5: </a:t>
            </a:r>
            <a:endParaRPr lang="en-US" altLang="it-IT" sz="1200" dirty="0" smtClean="0">
              <a:solidFill>
                <a:schemeClr val="tx1"/>
              </a:solidFill>
              <a:cs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altLang="it-IT" sz="1200" dirty="0" smtClean="0">
                <a:solidFill>
                  <a:schemeClr val="tx1"/>
                </a:solidFill>
                <a:cs typeface="Arial" charset="0"/>
              </a:rPr>
              <a:t>new convective fluxes based on</a:t>
            </a:r>
            <a:endParaRPr lang="en-US" altLang="it-IT" sz="1200" dirty="0">
              <a:solidFill>
                <a:schemeClr val="tx1"/>
              </a:solidFill>
              <a:cs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200" dirty="0" smtClean="0">
                <a:solidFill>
                  <a:schemeClr val="tx1"/>
                </a:solidFill>
                <a:cs typeface="Arial" charset="0"/>
              </a:rPr>
              <a:t>'new': ECMWF ERA-Interim (</a:t>
            </a:r>
            <a:r>
              <a:rPr lang="en-US" altLang="it-IT" sz="1200" dirty="0" err="1">
                <a:solidFill>
                  <a:schemeClr val="tx1"/>
                </a:solidFill>
                <a:cs typeface="Arial" charset="0"/>
              </a:rPr>
              <a:t>Berrisford</a:t>
            </a:r>
            <a:r>
              <a:rPr lang="en-US" altLang="it-IT" sz="1200" dirty="0">
                <a:solidFill>
                  <a:schemeClr val="tx1"/>
                </a:solidFill>
                <a:cs typeface="Arial" charset="0"/>
              </a:rPr>
              <a:t> et al, </a:t>
            </a:r>
            <a:r>
              <a:rPr lang="en-US" altLang="it-IT" sz="1200" dirty="0" smtClean="0">
                <a:solidFill>
                  <a:schemeClr val="tx1"/>
                </a:solidFill>
                <a:cs typeface="Arial" charset="0"/>
              </a:rPr>
              <a:t>2011)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altLang="it-IT" sz="1200" dirty="0" smtClean="0">
                <a:solidFill>
                  <a:schemeClr val="tx1"/>
                </a:solidFill>
                <a:cs typeface="Arial" charset="0"/>
              </a:rPr>
              <a:t>(instead of [</a:t>
            </a:r>
            <a:r>
              <a:rPr lang="en-US" altLang="it-IT" sz="1200" dirty="0" err="1">
                <a:solidFill>
                  <a:schemeClr val="tx1"/>
                </a:solidFill>
                <a:cs typeface="Arial" charset="0"/>
              </a:rPr>
              <a:t>Tiedke</a:t>
            </a:r>
            <a:r>
              <a:rPr lang="en-US" altLang="it-IT" sz="1200" dirty="0" smtClean="0">
                <a:solidFill>
                  <a:schemeClr val="tx1"/>
                </a:solidFill>
                <a:cs typeface="Arial" charset="0"/>
              </a:rPr>
              <a:t>])</a:t>
            </a:r>
            <a:endParaRPr lang="en-US" altLang="it-IT" sz="1200" dirty="0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16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inversions: validation LSCE aircraft - GRI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39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1" cy="412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1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European CH</a:t>
            </a:r>
            <a:r>
              <a:rPr lang="it-IT" baseline="-25000" dirty="0" smtClean="0"/>
              <a:t>4</a:t>
            </a:r>
            <a:r>
              <a:rPr lang="it-IT" dirty="0" smtClean="0"/>
              <a:t> emissions 2007-2012 S4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972000"/>
            <a:ext cx="8183875" cy="56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22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inversions: validation LSCE aircraft - ORL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40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0" cy="412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5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inversions: validation LSCE aircraft - HNG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41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0" cy="412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6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inversions: validation LSCE aircraft - GRI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42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0" cy="414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6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inversions: validation LSCE aircraft - ORL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43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0" cy="413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inversions: validation LSCE aircraft - HNG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44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0" cy="414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26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inversions: validation LSCE aircraft - GRI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45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0" cy="375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3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inversions: validation LSCE aircraft - ORL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46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0" cy="370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0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inversions: validation LSCE aircraft - HNG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47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000"/>
            <a:ext cx="9144000" cy="374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45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</a:t>
            </a:r>
            <a:r>
              <a:rPr lang="it-IT" sz="2400" smtClean="0"/>
              <a:t>: vertical profile - CBW (night)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48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35" y="972000"/>
            <a:ext cx="7557729" cy="56819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9108" y="848889"/>
            <a:ext cx="1203511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smtClean="0">
                <a:solidFill>
                  <a:schemeClr val="tx1"/>
                </a:solidFill>
              </a:rPr>
              <a:t>S5-CH4</a:t>
            </a:r>
            <a:endParaRPr lang="it-IT" sz="14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53418" y="1552619"/>
            <a:ext cx="139489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measurements</a:t>
            </a:r>
          </a:p>
          <a:p>
            <a:r>
              <a:rPr lang="en-US" sz="1000" smtClean="0">
                <a:solidFill>
                  <a:srgbClr val="FF0000"/>
                </a:solidFill>
              </a:rPr>
              <a:t>TM5-4DVAR</a:t>
            </a:r>
          </a:p>
          <a:p>
            <a:r>
              <a:rPr lang="en-US" sz="1000" smtClean="0">
                <a:solidFill>
                  <a:srgbClr val="3166CF"/>
                </a:solidFill>
              </a:rPr>
              <a:t>LMDZ</a:t>
            </a:r>
          </a:p>
          <a:p>
            <a:r>
              <a:rPr lang="en-US" sz="1000" smtClean="0">
                <a:solidFill>
                  <a:schemeClr val="bg1">
                    <a:lumMod val="65000"/>
                  </a:schemeClr>
                </a:solidFill>
              </a:rPr>
              <a:t>MHD baseline</a:t>
            </a:r>
            <a:endParaRPr lang="it-IT" sz="10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99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</a:t>
            </a:r>
            <a:r>
              <a:rPr lang="it-IT" sz="2400" smtClean="0"/>
              <a:t>: vertical profile - TRN (night)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49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35" y="972000"/>
            <a:ext cx="7557729" cy="56819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9108" y="848889"/>
            <a:ext cx="1203511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smtClean="0">
                <a:solidFill>
                  <a:schemeClr val="tx1"/>
                </a:solidFill>
              </a:rPr>
              <a:t>S5-CH4</a:t>
            </a:r>
            <a:endParaRPr lang="it-IT" sz="14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53418" y="1552619"/>
            <a:ext cx="139489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measurements</a:t>
            </a:r>
          </a:p>
          <a:p>
            <a:r>
              <a:rPr lang="en-US" sz="1000" smtClean="0">
                <a:solidFill>
                  <a:srgbClr val="FF0000"/>
                </a:solidFill>
              </a:rPr>
              <a:t>TM5-4DVAR</a:t>
            </a:r>
          </a:p>
          <a:p>
            <a:r>
              <a:rPr lang="en-US" sz="1000" smtClean="0">
                <a:solidFill>
                  <a:srgbClr val="3166CF"/>
                </a:solidFill>
              </a:rPr>
              <a:t>LMDZ</a:t>
            </a:r>
          </a:p>
          <a:p>
            <a:r>
              <a:rPr lang="en-US" sz="1000" smtClean="0">
                <a:solidFill>
                  <a:schemeClr val="bg1">
                    <a:lumMod val="65000"/>
                  </a:schemeClr>
                </a:solidFill>
              </a:rPr>
              <a:t>MHD baseline</a:t>
            </a:r>
            <a:endParaRPr lang="it-IT" sz="10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5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European CH</a:t>
            </a:r>
            <a:r>
              <a:rPr lang="it-IT" baseline="-25000" dirty="0" smtClean="0"/>
              <a:t>4</a:t>
            </a:r>
            <a:r>
              <a:rPr lang="it-IT" dirty="0" smtClean="0"/>
              <a:t> emissions 2010-2012 S4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5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972000"/>
            <a:ext cx="8183875" cy="56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79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</a:t>
            </a:r>
            <a:r>
              <a:rPr lang="it-IT" sz="2400" smtClean="0"/>
              <a:t>: vertical profile - OXK (night)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50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35" y="972000"/>
            <a:ext cx="7557729" cy="56726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9108" y="848889"/>
            <a:ext cx="1203511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smtClean="0">
                <a:solidFill>
                  <a:schemeClr val="tx1"/>
                </a:solidFill>
              </a:rPr>
              <a:t>S5-CH4</a:t>
            </a:r>
            <a:endParaRPr lang="it-IT" sz="14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53418" y="1552619"/>
            <a:ext cx="139489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measurements</a:t>
            </a:r>
          </a:p>
          <a:p>
            <a:r>
              <a:rPr lang="en-US" sz="1000" smtClean="0">
                <a:solidFill>
                  <a:srgbClr val="FF0000"/>
                </a:solidFill>
              </a:rPr>
              <a:t>TM5-4DVAR</a:t>
            </a:r>
          </a:p>
          <a:p>
            <a:r>
              <a:rPr lang="en-US" sz="1000" smtClean="0">
                <a:solidFill>
                  <a:srgbClr val="3166CF"/>
                </a:solidFill>
              </a:rPr>
              <a:t>LMDZ</a:t>
            </a:r>
          </a:p>
          <a:p>
            <a:r>
              <a:rPr lang="en-US" sz="1000" smtClean="0">
                <a:solidFill>
                  <a:schemeClr val="bg1">
                    <a:lumMod val="65000"/>
                  </a:schemeClr>
                </a:solidFill>
              </a:rPr>
              <a:t>MHD baseline</a:t>
            </a:r>
            <a:endParaRPr lang="it-IT" sz="10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53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</a:t>
            </a:r>
            <a:r>
              <a:rPr lang="it-IT" sz="2400" smtClean="0"/>
              <a:t>: vertical profile - BIA (night)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51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35" y="972000"/>
            <a:ext cx="7557729" cy="56773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9108" y="848889"/>
            <a:ext cx="1203511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smtClean="0">
                <a:solidFill>
                  <a:schemeClr val="tx1"/>
                </a:solidFill>
              </a:rPr>
              <a:t>S5-CH4</a:t>
            </a:r>
            <a:endParaRPr lang="it-IT" sz="14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53418" y="1552619"/>
            <a:ext cx="139489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measurements</a:t>
            </a:r>
          </a:p>
          <a:p>
            <a:r>
              <a:rPr lang="en-US" sz="1000" smtClean="0">
                <a:solidFill>
                  <a:srgbClr val="FF0000"/>
                </a:solidFill>
              </a:rPr>
              <a:t>TM5-4DVAR</a:t>
            </a:r>
          </a:p>
          <a:p>
            <a:r>
              <a:rPr lang="en-US" sz="1000" smtClean="0">
                <a:solidFill>
                  <a:srgbClr val="3166CF"/>
                </a:solidFill>
              </a:rPr>
              <a:t>LMDZ</a:t>
            </a:r>
          </a:p>
          <a:p>
            <a:r>
              <a:rPr lang="en-US" sz="1000" smtClean="0">
                <a:solidFill>
                  <a:schemeClr val="bg1">
                    <a:lumMod val="65000"/>
                  </a:schemeClr>
                </a:solidFill>
              </a:rPr>
              <a:t>MHD baseline</a:t>
            </a:r>
            <a:endParaRPr lang="it-IT" sz="10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2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</a:t>
            </a:r>
            <a:r>
              <a:rPr lang="it-IT" sz="2400" smtClean="0"/>
              <a:t>: vertical profile - CBW (day)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52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35" y="972000"/>
            <a:ext cx="7557729" cy="56773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9108" y="848889"/>
            <a:ext cx="1203511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smtClean="0">
                <a:solidFill>
                  <a:schemeClr val="tx1"/>
                </a:solidFill>
              </a:rPr>
              <a:t>S5-CH4</a:t>
            </a:r>
            <a:endParaRPr lang="it-IT" sz="14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53418" y="1552619"/>
            <a:ext cx="139489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measurements</a:t>
            </a:r>
          </a:p>
          <a:p>
            <a:r>
              <a:rPr lang="en-US" sz="1000" smtClean="0">
                <a:solidFill>
                  <a:srgbClr val="FF0000"/>
                </a:solidFill>
              </a:rPr>
              <a:t>TM5-4DVAR</a:t>
            </a:r>
          </a:p>
          <a:p>
            <a:r>
              <a:rPr lang="en-US" sz="1000" smtClean="0">
                <a:solidFill>
                  <a:srgbClr val="3166CF"/>
                </a:solidFill>
              </a:rPr>
              <a:t>LMDZ</a:t>
            </a:r>
          </a:p>
          <a:p>
            <a:r>
              <a:rPr lang="en-US" sz="1000" smtClean="0">
                <a:solidFill>
                  <a:schemeClr val="bg1">
                    <a:lumMod val="65000"/>
                  </a:schemeClr>
                </a:solidFill>
              </a:rPr>
              <a:t>MHD baseline</a:t>
            </a:r>
            <a:endParaRPr lang="it-IT" sz="10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1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</a:t>
            </a:r>
            <a:r>
              <a:rPr lang="it-IT" sz="2400" smtClean="0"/>
              <a:t>: vertical profile - TRN (day)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53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35" y="972000"/>
            <a:ext cx="7557729" cy="56819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9108" y="848889"/>
            <a:ext cx="1203511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smtClean="0">
                <a:solidFill>
                  <a:schemeClr val="tx1"/>
                </a:solidFill>
              </a:rPr>
              <a:t>S5-CH4</a:t>
            </a:r>
            <a:endParaRPr lang="it-IT" sz="14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53418" y="1552619"/>
            <a:ext cx="139489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measurements</a:t>
            </a:r>
          </a:p>
          <a:p>
            <a:r>
              <a:rPr lang="en-US" sz="1000" smtClean="0">
                <a:solidFill>
                  <a:srgbClr val="FF0000"/>
                </a:solidFill>
              </a:rPr>
              <a:t>TM5-4DVAR</a:t>
            </a:r>
          </a:p>
          <a:p>
            <a:r>
              <a:rPr lang="en-US" sz="1000" smtClean="0">
                <a:solidFill>
                  <a:srgbClr val="3166CF"/>
                </a:solidFill>
              </a:rPr>
              <a:t>LMDZ</a:t>
            </a:r>
          </a:p>
          <a:p>
            <a:r>
              <a:rPr lang="en-US" sz="1000" smtClean="0">
                <a:solidFill>
                  <a:schemeClr val="bg1">
                    <a:lumMod val="65000"/>
                  </a:schemeClr>
                </a:solidFill>
              </a:rPr>
              <a:t>MHD baseline</a:t>
            </a:r>
            <a:endParaRPr lang="it-IT" sz="10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80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</a:t>
            </a:r>
            <a:r>
              <a:rPr lang="it-IT" sz="2400" smtClean="0"/>
              <a:t>: vertical profile - OXK (day)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54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35" y="972000"/>
            <a:ext cx="7557729" cy="56866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9108" y="848889"/>
            <a:ext cx="1203511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smtClean="0">
                <a:solidFill>
                  <a:schemeClr val="tx1"/>
                </a:solidFill>
              </a:rPr>
              <a:t>S5-CH4</a:t>
            </a:r>
            <a:endParaRPr lang="it-IT" sz="14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53418" y="1552619"/>
            <a:ext cx="139489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measurements</a:t>
            </a:r>
          </a:p>
          <a:p>
            <a:r>
              <a:rPr lang="en-US" sz="1000" smtClean="0">
                <a:solidFill>
                  <a:srgbClr val="FF0000"/>
                </a:solidFill>
              </a:rPr>
              <a:t>TM5-4DVAR</a:t>
            </a:r>
          </a:p>
          <a:p>
            <a:r>
              <a:rPr lang="en-US" sz="1000" smtClean="0">
                <a:solidFill>
                  <a:srgbClr val="3166CF"/>
                </a:solidFill>
              </a:rPr>
              <a:t>LMDZ</a:t>
            </a:r>
          </a:p>
          <a:p>
            <a:r>
              <a:rPr lang="en-US" sz="1000" smtClean="0">
                <a:solidFill>
                  <a:schemeClr val="bg1">
                    <a:lumMod val="65000"/>
                  </a:schemeClr>
                </a:solidFill>
              </a:rPr>
              <a:t>MHD baseline</a:t>
            </a:r>
            <a:endParaRPr lang="it-IT" sz="10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56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1" cy="369332"/>
          </a:xfrm>
        </p:spPr>
        <p:txBody>
          <a:bodyPr/>
          <a:lstStyle/>
          <a:p>
            <a:pPr>
              <a:defRPr/>
            </a:pPr>
            <a:r>
              <a:rPr lang="it-IT" sz="2400" dirty="0" smtClean="0"/>
              <a:t>CH</a:t>
            </a:r>
            <a:r>
              <a:rPr lang="it-IT" sz="2400" baseline="-25000" dirty="0" smtClean="0"/>
              <a:t>4</a:t>
            </a:r>
            <a:r>
              <a:rPr lang="it-IT" sz="2400" dirty="0" smtClean="0"/>
              <a:t> inversions</a:t>
            </a:r>
            <a:r>
              <a:rPr lang="it-IT" sz="2400" smtClean="0"/>
              <a:t>: vertical profile - BIA (day)</a:t>
            </a:r>
            <a:endParaRPr lang="it-IT" sz="2400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55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35" y="972000"/>
            <a:ext cx="7557729" cy="56819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9108" y="848889"/>
            <a:ext cx="1203511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smtClean="0">
                <a:solidFill>
                  <a:schemeClr val="tx1"/>
                </a:solidFill>
              </a:rPr>
              <a:t>S5-CH4</a:t>
            </a:r>
            <a:endParaRPr lang="it-IT" sz="14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53418" y="1552619"/>
            <a:ext cx="139489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smtClean="0">
                <a:solidFill>
                  <a:schemeClr val="tx1"/>
                </a:solidFill>
              </a:rPr>
              <a:t>measurements</a:t>
            </a:r>
          </a:p>
          <a:p>
            <a:r>
              <a:rPr lang="en-US" sz="1000" smtClean="0">
                <a:solidFill>
                  <a:srgbClr val="FF0000"/>
                </a:solidFill>
              </a:rPr>
              <a:t>TM5-4DVAR</a:t>
            </a:r>
          </a:p>
          <a:p>
            <a:r>
              <a:rPr lang="en-US" sz="1000" smtClean="0">
                <a:solidFill>
                  <a:srgbClr val="3166CF"/>
                </a:solidFill>
              </a:rPr>
              <a:t>LMDZ</a:t>
            </a:r>
          </a:p>
          <a:p>
            <a:r>
              <a:rPr lang="en-US" sz="1000" smtClean="0">
                <a:solidFill>
                  <a:schemeClr val="bg1">
                    <a:lumMod val="65000"/>
                  </a:schemeClr>
                </a:solidFill>
              </a:rPr>
              <a:t>MHD baseline</a:t>
            </a:r>
            <a:endParaRPr lang="it-IT" sz="10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77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conclusions</a:t>
            </a:r>
            <a:endParaRPr lang="it-IT" dirty="0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2" y="1388577"/>
            <a:ext cx="9143998" cy="36471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3175" eaLnBrk="0" hangingPunct="0">
              <a:lnSpc>
                <a:spcPts val="2400"/>
              </a:lnSpc>
              <a:buClr>
                <a:srgbClr val="37ACDE"/>
              </a:buClr>
              <a:buFont typeface="Verdana" pitchFamily="34" charset="0"/>
              <a:defRPr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lnSpc>
                <a:spcPts val="2400"/>
              </a:lnSpc>
              <a:buClr>
                <a:srgbClr val="37ACDE"/>
              </a:buClr>
              <a:buFont typeface="Verdana" pitchFamily="34" charset="0"/>
              <a:buChar char="•"/>
              <a:defRPr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lnSpc>
                <a:spcPts val="2400"/>
              </a:lnSpc>
              <a:buClr>
                <a:srgbClr val="37ACDE"/>
              </a:buClr>
              <a:buFont typeface="Wingdings" pitchFamily="2" charset="2"/>
              <a:buChar char="§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lnSpc>
                <a:spcPts val="2400"/>
              </a:lnSpc>
              <a:buClr>
                <a:srgbClr val="37ACDE"/>
              </a:buClr>
              <a:buFont typeface="Arial" charset="0"/>
              <a:buChar char="•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lnSpc>
                <a:spcPts val="2400"/>
              </a:lnSpc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>
                <a:srgbClr val="37ACDE"/>
              </a:buClr>
              <a:buFont typeface="Verdana" pitchFamily="34" charset="0"/>
              <a:buChar char="–"/>
              <a:defRPr sz="1600">
                <a:solidFill>
                  <a:srgbClr val="004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>
                <a:solidFill>
                  <a:srgbClr val="0F5494"/>
                </a:solidFill>
                <a:cs typeface="Arial" charset="0"/>
              </a:rPr>
              <a:t>• first results from 2nd CH4 inversions </a:t>
            </a:r>
            <a:r>
              <a:rPr lang="en-US" altLang="it-IT" sz="1400" smtClean="0">
                <a:solidFill>
                  <a:srgbClr val="0F5494"/>
                </a:solidFill>
                <a:cs typeface="Arial" charset="0"/>
              </a:rPr>
              <a:t>series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endParaRPr lang="en-US" altLang="it-IT" sz="1400" smtClean="0">
              <a:solidFill>
                <a:srgbClr val="0F5494"/>
              </a:solidFill>
              <a:cs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smtClean="0">
                <a:solidFill>
                  <a:srgbClr val="0F5494"/>
                </a:solidFill>
                <a:cs typeface="Arial" charset="0"/>
              </a:rPr>
              <a:t>• </a:t>
            </a:r>
            <a:r>
              <a:rPr lang="en-US" altLang="it-IT" sz="1400">
                <a:solidFill>
                  <a:srgbClr val="0F5494"/>
                </a:solidFill>
                <a:cs typeface="Arial" charset="0"/>
              </a:rPr>
              <a:t>model </a:t>
            </a:r>
            <a:r>
              <a:rPr lang="en-US" altLang="it-IT" sz="1400" smtClean="0">
                <a:solidFill>
                  <a:srgbClr val="0F5494"/>
                </a:solidFill>
                <a:cs typeface="Arial" charset="0"/>
              </a:rPr>
              <a:t>issues</a:t>
            </a:r>
            <a:r>
              <a:rPr lang="en-US" altLang="it-IT" sz="1400">
                <a:solidFill>
                  <a:srgbClr val="0F5494"/>
                </a:solidFill>
                <a:cs typeface="Arial" charset="0"/>
              </a:rPr>
              <a:t>: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altLang="it-IT" sz="1400">
                <a:solidFill>
                  <a:srgbClr val="0F5494"/>
                </a:solidFill>
                <a:cs typeface="Arial" charset="0"/>
              </a:rPr>
              <a:t>- deficiencies to simulate diurnal cycle, especially at continental surface stations </a:t>
            </a:r>
            <a:r>
              <a:rPr lang="en-US" altLang="it-IT" sz="1400" smtClean="0">
                <a:solidFill>
                  <a:srgbClr val="0F5494"/>
                </a:solidFill>
                <a:cs typeface="Arial" charset="0"/>
              </a:rPr>
              <a:t>(with </a:t>
            </a:r>
            <a:r>
              <a:rPr lang="en-US" altLang="it-IT" sz="1400">
                <a:solidFill>
                  <a:srgbClr val="0F5494"/>
                </a:solidFill>
                <a:cs typeface="Arial" charset="0"/>
              </a:rPr>
              <a:t>low sampling heights above </a:t>
            </a:r>
            <a:r>
              <a:rPr lang="en-US" altLang="it-IT" sz="1400" smtClean="0">
                <a:solidFill>
                  <a:srgbClr val="0F5494"/>
                </a:solidFill>
                <a:cs typeface="Arial" charset="0"/>
              </a:rPr>
              <a:t>ground) (TM5,....): nocturnal enrichment, timing (decrease during daytime)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altLang="it-IT" sz="1400" smtClean="0">
                <a:solidFill>
                  <a:srgbClr val="0F5494"/>
                </a:solidFill>
                <a:cs typeface="Arial" charset="0"/>
              </a:rPr>
              <a:t>-&gt; vertical gradients (and their temporal evolution) </a:t>
            </a:r>
            <a:endParaRPr lang="en-US" altLang="it-IT" sz="1400">
              <a:solidFill>
                <a:srgbClr val="0F5494"/>
              </a:solidFill>
              <a:cs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smtClean="0">
                <a:solidFill>
                  <a:srgbClr val="0F5494"/>
                </a:solidFill>
                <a:cs typeface="Arial" charset="0"/>
              </a:rPr>
              <a:t>-&gt; validation of vertical profiles essential (profiles at towers, aircraft)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smtClean="0">
                <a:solidFill>
                  <a:srgbClr val="0F5494"/>
                </a:solidFill>
                <a:cs typeface="Arial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smtClean="0">
                <a:solidFill>
                  <a:srgbClr val="0F5494"/>
                </a:solidFill>
                <a:cs typeface="Arial" charset="0"/>
              </a:rPr>
              <a:t>- LMDZ relatively poor overall assimilation performance (convergence ? )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endParaRPr lang="en-US" altLang="it-IT" sz="1400" smtClean="0">
              <a:solidFill>
                <a:srgbClr val="0F5494"/>
              </a:solidFill>
              <a:cs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it-IT" sz="1400" smtClean="0">
                <a:solidFill>
                  <a:srgbClr val="0F5494"/>
                </a:solidFill>
                <a:cs typeface="Arial" charset="0"/>
              </a:rPr>
              <a:t>- treatment of errors</a:t>
            </a:r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56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0" y="0"/>
            <a:ext cx="3683000" cy="7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79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European CH</a:t>
            </a:r>
            <a:r>
              <a:rPr lang="it-IT" baseline="-25000" dirty="0" smtClean="0"/>
              <a:t>4</a:t>
            </a:r>
            <a:r>
              <a:rPr lang="it-IT" dirty="0" smtClean="0"/>
              <a:t> emissions 2010-2012 S5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6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972000"/>
            <a:ext cx="8183875" cy="56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2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European CH</a:t>
            </a:r>
            <a:r>
              <a:rPr lang="it-IT" baseline="-25000" dirty="0" smtClean="0"/>
              <a:t>4</a:t>
            </a:r>
            <a:r>
              <a:rPr lang="it-IT" dirty="0" smtClean="0"/>
              <a:t> emissions 2010-2012 S7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7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972000"/>
            <a:ext cx="8176613" cy="56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2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88" y="84138"/>
            <a:ext cx="8878887" cy="43021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European CH</a:t>
            </a:r>
            <a:r>
              <a:rPr lang="it-IT" baseline="-25000" dirty="0" smtClean="0"/>
              <a:t>4</a:t>
            </a:r>
            <a:r>
              <a:rPr lang="it-IT" dirty="0" smtClean="0"/>
              <a:t> emissions 2010-2012 S6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8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972000"/>
            <a:ext cx="8183875" cy="56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8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8"/>
            <a:ext cx="9144000" cy="861774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European CH</a:t>
            </a:r>
            <a:r>
              <a:rPr lang="it-IT" baseline="-25000" dirty="0" smtClean="0"/>
              <a:t>4</a:t>
            </a:r>
            <a:r>
              <a:rPr lang="it-IT" dirty="0" smtClean="0"/>
              <a:t> emissions - country totals NWE</a:t>
            </a:r>
            <a:endParaRPr lang="it-IT" dirty="0"/>
          </a:p>
        </p:txBody>
      </p:sp>
      <p:sp>
        <p:nvSpPr>
          <p:cNvPr id="8" name="Rectangle 23"/>
          <p:cNvSpPr txBox="1">
            <a:spLocks noChangeArrowheads="1"/>
          </p:cNvSpPr>
          <p:nvPr/>
        </p:nvSpPr>
        <p:spPr bwMode="auto">
          <a:xfrm>
            <a:off x="0" y="6648450"/>
            <a:ext cx="4262162" cy="221018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wrap="square" lIns="36000" tIns="18000" rIns="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chemeClr val="bg1"/>
                </a:solidFill>
                <a:latin typeface="+mn-lt"/>
              </a:rPr>
              <a:t>InGOS</a:t>
            </a:r>
            <a:r>
              <a:rPr lang="en-US" altLang="it-IT" dirty="0">
                <a:solidFill>
                  <a:schemeClr val="bg1"/>
                </a:solidFill>
                <a:latin typeface="+mn-lt"/>
              </a:rPr>
              <a:t> 2nd Periodic Meeting</a:t>
            </a:r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4881563" y="6648450"/>
            <a:ext cx="4262437" cy="220663"/>
          </a:xfrm>
          <a:prstGeom prst="rect">
            <a:avLst/>
          </a:prstGeom>
          <a:solidFill>
            <a:srgbClr val="004494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0" tIns="18000" rIns="36000" bIns="18000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it-IT" dirty="0" smtClean="0">
                <a:solidFill>
                  <a:schemeClr val="bg1"/>
                </a:solidFill>
                <a:latin typeface="Arial" charset="0"/>
              </a:rPr>
              <a:t>Firenze, 14-16 October 2014                                                 </a:t>
            </a:r>
            <a:fld id="{F05033B7-C38C-4C35-9939-5DB14AF843DE}" type="slidenum">
              <a:rPr lang="en-US" altLang="it-IT" smtClean="0">
                <a:solidFill>
                  <a:schemeClr val="bg1"/>
                </a:solidFill>
                <a:latin typeface="+mn-lt"/>
              </a:rPr>
              <a:pPr eaLnBrk="1" hangingPunct="1">
                <a:defRPr/>
              </a:pPr>
              <a:t>9</a:t>
            </a:fld>
            <a:endParaRPr lang="en-GB" altLang="it-IT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972000"/>
            <a:ext cx="8362107" cy="56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74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RC_Slide_Template_EN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>
            <a:ln>
              <a:noFill/>
            </a:ln>
            <a:solidFill>
              <a:srgbClr val="FFD62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>
            <a:ln>
              <a:noFill/>
            </a:ln>
            <a:solidFill>
              <a:srgbClr val="FFD62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JRC_Slide_Template_EN</Template>
  <TotalTime>5543</TotalTime>
  <Words>1369</Words>
  <Application>Microsoft Office PowerPoint</Application>
  <PresentationFormat>On-screen Show (4:3)</PresentationFormat>
  <Paragraphs>307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JRC_Slide_Template_EN</vt:lpstr>
      <vt:lpstr>Task 15.1: Modeling of CH4</vt:lpstr>
      <vt:lpstr>CH4 inversions</vt:lpstr>
      <vt:lpstr>European CH4 emissions 2010-2011 S2</vt:lpstr>
      <vt:lpstr>European CH4 emissions 2007-2012 S4</vt:lpstr>
      <vt:lpstr>European CH4 emissions 2010-2012 S4</vt:lpstr>
      <vt:lpstr>European CH4 emissions 2010-2012 S5</vt:lpstr>
      <vt:lpstr>European CH4 emissions 2010-2012 S7</vt:lpstr>
      <vt:lpstr>European CH4 emissions 2010-2012 S6</vt:lpstr>
      <vt:lpstr>European CH4 emissions - country totals NWE</vt:lpstr>
      <vt:lpstr>European CH4 emissions - country totals NWE</vt:lpstr>
      <vt:lpstr>European CH4 emissions - country totals NEE</vt:lpstr>
      <vt:lpstr>European CH4 emissions - country totals NEE</vt:lpstr>
      <vt:lpstr>statistics S2-CH4 2010-2011</vt:lpstr>
      <vt:lpstr>statistics S4-CH4 2010-2012</vt:lpstr>
      <vt:lpstr>statistics S5-CH4 2010-2012</vt:lpstr>
      <vt:lpstr>statistics S5-CH4 2010-2012 (SEL)</vt:lpstr>
      <vt:lpstr>statistics S6-CH4 2010-2012</vt:lpstr>
      <vt:lpstr>statistics S5-CH4 2010-2012</vt:lpstr>
      <vt:lpstr>statistics S7-CH4 2010-2012</vt:lpstr>
      <vt:lpstr>CH4 station timeseries 2006-2012 (1)</vt:lpstr>
      <vt:lpstr>CH4 station timeseries 2006-2012 (2) </vt:lpstr>
      <vt:lpstr>CH4 station timeseries MHD 2011 S2</vt:lpstr>
      <vt:lpstr>CH4 station timeseries MHD 2011 S5</vt:lpstr>
      <vt:lpstr>CH4 station timeseries TT1 2011 S2</vt:lpstr>
      <vt:lpstr>CH4 station timeseries TT1 2011 S5</vt:lpstr>
      <vt:lpstr>CH4 station timeseries CB4 2011 S2</vt:lpstr>
      <vt:lpstr>CH4 station timeseries CB4 2011 S5</vt:lpstr>
      <vt:lpstr>CH4 station timeseries TR4 2011 S2</vt:lpstr>
      <vt:lpstr>CH4 station timeseries TR4 2011 S5</vt:lpstr>
      <vt:lpstr>CH4 station timeseries HEI 2011 S2</vt:lpstr>
      <vt:lpstr>CH4 station timeseries HEI 2011 S5</vt:lpstr>
      <vt:lpstr>CH4 station timeseries GIF 2011 S2</vt:lpstr>
      <vt:lpstr>CH4 station timeseries GIF 2011 S5</vt:lpstr>
      <vt:lpstr>CH4 inversions: validation IMECC aircraft</vt:lpstr>
      <vt:lpstr>CH4 inversions: validation IMECC aircraft</vt:lpstr>
      <vt:lpstr>CH4 inversions: validation IMECC aircraft</vt:lpstr>
      <vt:lpstr>CH4 inversions: validation IMECC aircraft</vt:lpstr>
      <vt:lpstr>CH4 inversions: validation IMECC aircraft</vt:lpstr>
      <vt:lpstr>CH4 inversions: validation LSCE aircraft - GRI</vt:lpstr>
      <vt:lpstr>CH4 inversions: validation LSCE aircraft - ORL</vt:lpstr>
      <vt:lpstr>CH4 inversions: validation LSCE aircraft - HNG</vt:lpstr>
      <vt:lpstr>CH4 inversions: validation LSCE aircraft - GRI</vt:lpstr>
      <vt:lpstr>CH4 inversions: validation LSCE aircraft - ORL</vt:lpstr>
      <vt:lpstr>CH4 inversions: validation LSCE aircraft - HNG</vt:lpstr>
      <vt:lpstr>CH4 inversions: validation LSCE aircraft - GRI</vt:lpstr>
      <vt:lpstr>CH4 inversions: validation LSCE aircraft - ORL</vt:lpstr>
      <vt:lpstr>CH4 inversions: validation LSCE aircraft - HNG</vt:lpstr>
      <vt:lpstr>CH4 inversions: vertical profile - CBW (night)</vt:lpstr>
      <vt:lpstr>CH4 inversions: vertical profile - TRN (night)</vt:lpstr>
      <vt:lpstr>CH4 inversions: vertical profile - OXK (night)</vt:lpstr>
      <vt:lpstr>CH4 inversions: vertical profile - BIA (night)</vt:lpstr>
      <vt:lpstr>CH4 inversions: vertical profile - CBW (day)</vt:lpstr>
      <vt:lpstr>CH4 inversions: vertical profile - TRN (day)</vt:lpstr>
      <vt:lpstr>CH4 inversions: vertical profile - OXK (day)</vt:lpstr>
      <vt:lpstr>CH4 inversions: vertical profile - BIA (day)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Research Centre</dc:title>
  <dc:creator>Grainne Mulhern</dc:creator>
  <cp:lastModifiedBy>Peter Bergamaschi</cp:lastModifiedBy>
  <cp:revision>195</cp:revision>
  <dcterms:created xsi:type="dcterms:W3CDTF">2012-03-21T15:19:35Z</dcterms:created>
  <dcterms:modified xsi:type="dcterms:W3CDTF">2014-10-14T08:34:22Z</dcterms:modified>
</cp:coreProperties>
</file>