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72" r:id="rId2"/>
    <p:sldId id="373" r:id="rId3"/>
    <p:sldId id="374" r:id="rId4"/>
    <p:sldId id="385" r:id="rId5"/>
    <p:sldId id="386" r:id="rId6"/>
    <p:sldId id="391" r:id="rId7"/>
    <p:sldId id="377" r:id="rId8"/>
    <p:sldId id="378" r:id="rId9"/>
    <p:sldId id="390" r:id="rId10"/>
    <p:sldId id="380" r:id="rId11"/>
    <p:sldId id="381" r:id="rId12"/>
    <p:sldId id="382" r:id="rId13"/>
    <p:sldId id="384" r:id="rId14"/>
    <p:sldId id="367" r:id="rId15"/>
  </p:sldIdLst>
  <p:sldSz cx="9144000" cy="6858000" type="screen4x3"/>
  <p:notesSz cx="6810375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CC"/>
    <a:srgbClr val="0099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9527" autoAdjust="0"/>
  </p:normalViewPr>
  <p:slideViewPr>
    <p:cSldViewPr>
      <p:cViewPr>
        <p:scale>
          <a:sx n="141" d="100"/>
          <a:sy n="141" d="100"/>
        </p:scale>
        <p:origin x="-924" y="9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060" cy="4967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7776" y="0"/>
            <a:ext cx="2951060" cy="4967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8E6442-175C-40A5-8DED-69E35E42A05E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4031"/>
            <a:ext cx="2951060" cy="496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7776" y="9444031"/>
            <a:ext cx="2951060" cy="496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388670-DA49-4903-B2AB-BD3D05B2D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6354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060" cy="4967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7776" y="0"/>
            <a:ext cx="2951060" cy="4967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D16D1-0626-43D8-B5D3-BA3FF8D2E2F1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422" y="4722016"/>
            <a:ext cx="5449532" cy="447446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4031"/>
            <a:ext cx="2951060" cy="496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7776" y="9444031"/>
            <a:ext cx="2951060" cy="496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BA85FB-36AD-4218-8CBB-4D913ACE7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352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C58C5-A399-49A9-9D7E-D8409D5C4C47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EAD56-62F3-4A30-83A0-F8FBB8049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515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C58C5-A399-49A9-9D7E-D8409D5C4C47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EAD56-62F3-4A30-83A0-F8FBB8049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877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C58C5-A399-49A9-9D7E-D8409D5C4C47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EAD56-62F3-4A30-83A0-F8FBB8049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627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C58C5-A399-49A9-9D7E-D8409D5C4C47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EAD56-62F3-4A30-83A0-F8FBB8049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193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C58C5-A399-49A9-9D7E-D8409D5C4C47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EAD56-62F3-4A30-83A0-F8FBB8049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789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C58C5-A399-49A9-9D7E-D8409D5C4C47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EAD56-62F3-4A30-83A0-F8FBB8049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390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C58C5-A399-49A9-9D7E-D8409D5C4C47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EAD56-62F3-4A30-83A0-F8FBB8049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944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C58C5-A399-49A9-9D7E-D8409D5C4C47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EAD56-62F3-4A30-83A0-F8FBB8049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302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C58C5-A399-49A9-9D7E-D8409D5C4C47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EAD56-62F3-4A30-83A0-F8FBB8049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327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C58C5-A399-49A9-9D7E-D8409D5C4C47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EAD56-62F3-4A30-83A0-F8FBB8049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270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C58C5-A399-49A9-9D7E-D8409D5C4C47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EAD56-62F3-4A30-83A0-F8FBB8049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853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C58C5-A399-49A9-9D7E-D8409D5C4C47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EAD56-62F3-4A30-83A0-F8FBB8049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2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305800" cy="12954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Evaluation of TM5 performance for assimilation purpose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534400" cy="4572000"/>
          </a:xfrm>
        </p:spPr>
        <p:txBody>
          <a:bodyPr>
            <a:normAutofit fontScale="25000" lnSpcReduction="2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Experimental and model set ups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endParaRPr lang="en-US" sz="6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Daytime variations of both boundary layer heights and </a:t>
            </a:r>
            <a:r>
              <a:rPr lang="en-US" sz="8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222</a:t>
            </a:r>
            <a:r>
              <a:rPr lang="en-US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Rn concentrations 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endParaRPr lang="en-US" sz="6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8000" baseline="30000" dirty="0">
                <a:latin typeface="Arial" panose="020B0604020202020204" pitchFamily="34" charset="0"/>
                <a:cs typeface="Arial" panose="020B0604020202020204" pitchFamily="34" charset="0"/>
              </a:rPr>
              <a:t>222</a:t>
            </a: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Rn concentrations versus boundary layer heights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8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Vertical gradients of </a:t>
            </a:r>
            <a:r>
              <a:rPr lang="en-US" sz="8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222</a:t>
            </a:r>
            <a:r>
              <a:rPr lang="en-US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Rn concentrations at </a:t>
            </a:r>
            <a:r>
              <a:rPr lang="en-US" sz="8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Cabauw</a:t>
            </a:r>
            <a:r>
              <a:rPr lang="en-US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7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 of  </a:t>
            </a:r>
            <a:r>
              <a:rPr lang="en-US" sz="7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updated </a:t>
            </a:r>
            <a:r>
              <a:rPr lang="en-US" sz="7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slopes treatment and </a:t>
            </a:r>
            <a:r>
              <a:rPr lang="en-US" sz="7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  <a:r>
              <a:rPr lang="en-US" sz="7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TM5 </a:t>
            </a:r>
            <a:r>
              <a:rPr lang="en-US" sz="7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convection scheme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8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Summary and perspectives 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91950" y="1447800"/>
            <a:ext cx="38612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dobe Caslon Pro" pitchFamily="18" charset="0"/>
              </a:rPr>
              <a:t>E.N. </a:t>
            </a:r>
            <a:r>
              <a:rPr lang="en-US" sz="1600" dirty="0" err="1" smtClean="0">
                <a:latin typeface="Adobe Caslon Pro" pitchFamily="18" charset="0"/>
              </a:rPr>
              <a:t>Koffi</a:t>
            </a:r>
            <a:r>
              <a:rPr lang="en-US" sz="1600" dirty="0" smtClean="0">
                <a:latin typeface="Adobe Caslon Pro" pitchFamily="18" charset="0"/>
              </a:rPr>
              <a:t>, P. </a:t>
            </a:r>
            <a:r>
              <a:rPr lang="en-US" sz="1600" dirty="0" err="1" smtClean="0">
                <a:latin typeface="Adobe Caslon Pro" pitchFamily="18" charset="0"/>
              </a:rPr>
              <a:t>Bergamaschi</a:t>
            </a:r>
            <a:r>
              <a:rPr lang="en-US" sz="1600" dirty="0" smtClean="0">
                <a:latin typeface="Adobe Caslon Pro" pitchFamily="18" charset="0"/>
              </a:rPr>
              <a:t>, U. </a:t>
            </a:r>
            <a:r>
              <a:rPr lang="en-US" sz="1600" dirty="0" err="1" smtClean="0">
                <a:latin typeface="Adobe Caslon Pro" pitchFamily="18" charset="0"/>
              </a:rPr>
              <a:t>Karsten</a:t>
            </a:r>
            <a:r>
              <a:rPr lang="en-US" sz="1600" dirty="0" smtClean="0">
                <a:latin typeface="Adobe Caslon Pro" pitchFamily="18" charset="0"/>
              </a:rPr>
              <a:t> et al. </a:t>
            </a:r>
          </a:p>
          <a:p>
            <a:r>
              <a:rPr lang="en-US" sz="1600" baseline="30000" dirty="0" smtClean="0">
                <a:latin typeface="Adobe Caslon Pro" pitchFamily="18" charset="0"/>
              </a:rPr>
              <a:t>222</a:t>
            </a:r>
            <a:r>
              <a:rPr lang="en-US" sz="1600" dirty="0" smtClean="0">
                <a:latin typeface="Adobe Caslon Pro" pitchFamily="18" charset="0"/>
              </a:rPr>
              <a:t>Rn measurements: </a:t>
            </a:r>
            <a:r>
              <a:rPr lang="en-US" sz="1600" dirty="0" err="1" smtClean="0">
                <a:latin typeface="Adobe Caslon Pro" pitchFamily="18" charset="0"/>
              </a:rPr>
              <a:t>InGOS</a:t>
            </a:r>
            <a:r>
              <a:rPr lang="en-US" sz="1600" dirty="0" smtClean="0">
                <a:latin typeface="Adobe Caslon Pro" pitchFamily="18" charset="0"/>
              </a:rPr>
              <a:t> station PIs</a:t>
            </a:r>
            <a:endParaRPr lang="en-US" sz="1600" dirty="0">
              <a:latin typeface="Adobe Caslon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57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95800" y="152400"/>
            <a:ext cx="457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3366CC"/>
                </a:solidFill>
              </a:rPr>
              <a:t>Vertical gradients in radon concentrations at </a:t>
            </a:r>
            <a:r>
              <a:rPr lang="en-US" sz="3200" dirty="0" err="1" smtClean="0">
                <a:solidFill>
                  <a:srgbClr val="3366CC"/>
                </a:solidFill>
              </a:rPr>
              <a:t>Cabauw</a:t>
            </a:r>
            <a:r>
              <a:rPr lang="en-US" sz="3200" dirty="0" smtClean="0">
                <a:solidFill>
                  <a:srgbClr val="3366CC"/>
                </a:solidFill>
              </a:rPr>
              <a:t> (20 versus 200 m)</a:t>
            </a:r>
          </a:p>
        </p:txBody>
      </p:sp>
      <p:pic>
        <p:nvPicPr>
          <p:cNvPr id="6" name="Picture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6" t="2474" r="8005"/>
          <a:stretch/>
        </p:blipFill>
        <p:spPr bwMode="auto">
          <a:xfrm>
            <a:off x="228600" y="76200"/>
            <a:ext cx="4084320" cy="6643687"/>
          </a:xfrm>
          <a:prstGeom prst="rect">
            <a:avLst/>
          </a:prstGeom>
          <a:ln w="1270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/>
          <p:cNvSpPr/>
          <p:nvPr/>
        </p:nvSpPr>
        <p:spPr>
          <a:xfrm>
            <a:off x="4876800" y="2057400"/>
            <a:ext cx="3733800" cy="378565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TM5 mixes up faster than observations at daytime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In general, larger vertical gradients are found from the observations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The differences are reduced during daytime, but still important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81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305800" cy="9906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Evaluation of TM5 performance for assimilation purpose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7778" y="1284982"/>
            <a:ext cx="792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3366CC"/>
                </a:solidFill>
              </a:rPr>
              <a:t>Vertical gradients in radon concentrations</a:t>
            </a:r>
          </a:p>
          <a:p>
            <a:pPr algn="ctr"/>
            <a:r>
              <a:rPr lang="en-US" sz="3200" dirty="0" err="1" smtClean="0">
                <a:solidFill>
                  <a:srgbClr val="3366CC"/>
                </a:solidFill>
              </a:rPr>
              <a:t>Cabauw</a:t>
            </a:r>
            <a:r>
              <a:rPr lang="en-US" sz="3200" dirty="0" smtClean="0">
                <a:solidFill>
                  <a:srgbClr val="3366CC"/>
                </a:solidFill>
              </a:rPr>
              <a:t> (20 versus 200 m)</a:t>
            </a:r>
          </a:p>
        </p:txBody>
      </p:sp>
      <p:pic>
        <p:nvPicPr>
          <p:cNvPr id="7" name="Picture 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3" t="3331" r="11090" b="46336"/>
          <a:stretch/>
        </p:blipFill>
        <p:spPr bwMode="auto">
          <a:xfrm>
            <a:off x="762000" y="2865120"/>
            <a:ext cx="3591560" cy="2926080"/>
          </a:xfrm>
          <a:prstGeom prst="rect">
            <a:avLst/>
          </a:prstGeom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52600" y="2438400"/>
            <a:ext cx="1245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00 UTC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48400" y="2438400"/>
            <a:ext cx="1245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12 UTC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2549" y="6096000"/>
            <a:ext cx="8111708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Large vertical gradients are still found from the observations at midday, which are not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modelled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6" name="Picture 1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4" r="8881" b="45956"/>
          <a:stretch/>
        </p:blipFill>
        <p:spPr bwMode="auto">
          <a:xfrm>
            <a:off x="4802960" y="2865120"/>
            <a:ext cx="3748405" cy="2926080"/>
          </a:xfrm>
          <a:prstGeom prst="rect">
            <a:avLst/>
          </a:prstGeom>
          <a:ln w="1270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2503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3400" y="2057400"/>
            <a:ext cx="8153400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1</a:t>
            </a:r>
            <a:r>
              <a:rPr lang="en-US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)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Comparison of TM5 boundary layer heights with IGRA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radiosonde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data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Daytime BLHs are well reproduced (within 10-20% for most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InGOS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stations)</a:t>
            </a:r>
          </a:p>
          <a:p>
            <a:pPr>
              <a:lnSpc>
                <a:spcPct val="150000"/>
              </a:lnSpc>
            </a:pP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en-US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222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Rn simulations with new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InGOS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emission maps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Overall, improvement compared to the simulations with constant </a:t>
            </a:r>
            <a:r>
              <a:rPr lang="en-US" sz="1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222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Rn emission maps, however significant differences between simulated and observed daytime minimum values (50% of even more for several stations) are found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At several stations, simulations show decrease of </a:t>
            </a:r>
            <a:r>
              <a:rPr lang="en-US" sz="1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222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Rn faster than observed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Faster decrease of simulated </a:t>
            </a:r>
            <a:r>
              <a:rPr lang="en-US" sz="1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222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Rn gradients compared to measurements at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Cabauw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(20 m versus 200m)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76200"/>
            <a:ext cx="8305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smtClean="0">
                <a:solidFill>
                  <a:srgbClr val="FF0000"/>
                </a:solidFill>
                <a:latin typeface="+mn-lt"/>
                <a:cs typeface="Arial" pitchFamily="34" charset="0"/>
              </a:rPr>
              <a:t>Evaluation of TM5 performance for assimilation purpose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7800" y="1396425"/>
            <a:ext cx="632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3366CC"/>
                </a:solidFill>
              </a:rPr>
              <a:t>Conclusions and perspectives</a:t>
            </a:r>
          </a:p>
        </p:txBody>
      </p:sp>
    </p:spTree>
    <p:extLst>
      <p:ext uri="{BB962C8B-B14F-4D97-AF65-F5344CB8AC3E}">
        <p14:creationId xmlns:p14="http://schemas.microsoft.com/office/powerpoint/2010/main" val="53036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09600" y="2209800"/>
            <a:ext cx="8305800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en-US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222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Rn simulations with new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InGOS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emission maps (follow)</a:t>
            </a: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These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results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point to limitations of :</a:t>
            </a:r>
          </a:p>
          <a:p>
            <a:pPr marL="1257300" lvl="2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new 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222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Rn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emissions, but also the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problems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for TM5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to simulate vertical gradients correctly 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Temporal resolution of TM5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meteorological data, which are currently  at 3h/6h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For inversions: potential significant impact of exact assimilation time window </a:t>
            </a:r>
          </a:p>
          <a:p>
            <a:pPr>
              <a:lnSpc>
                <a:spcPct val="150000"/>
              </a:lnSpc>
            </a:pPr>
            <a:endParaRPr lang="en-US" sz="2200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Evaluation of  updated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slopes treatment and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TM5 convection 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Relatively small impact of slopes, but significant impact of new convection, leading to significantly lower (about 20%) </a:t>
            </a:r>
            <a:r>
              <a:rPr lang="en-US" sz="1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222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Rn during daytime, especially in winter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76200"/>
            <a:ext cx="8305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smtClean="0">
                <a:solidFill>
                  <a:srgbClr val="FF0000"/>
                </a:solidFill>
                <a:latin typeface="+mn-lt"/>
                <a:cs typeface="Arial" pitchFamily="34" charset="0"/>
              </a:rPr>
              <a:t>Evaluation of TM5 performance for assimilation purpose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1472625"/>
            <a:ext cx="632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3366CC"/>
                </a:solidFill>
              </a:rPr>
              <a:t>Conclusions and perspectives</a:t>
            </a:r>
          </a:p>
        </p:txBody>
      </p:sp>
    </p:spTree>
    <p:extLst>
      <p:ext uri="{BB962C8B-B14F-4D97-AF65-F5344CB8AC3E}">
        <p14:creationId xmlns:p14="http://schemas.microsoft.com/office/powerpoint/2010/main" val="37525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819400"/>
            <a:ext cx="8229600" cy="1143000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Chiller" panose="04020404031007020602" pitchFamily="82" charset="0"/>
              </a:rPr>
              <a:t>End</a:t>
            </a:r>
            <a:endParaRPr lang="en-US" dirty="0">
              <a:latin typeface="Chiller" panose="04020404031007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02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5486400" cy="54864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55000" lnSpcReduction="2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Boundary layer heights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5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IGRA data </a:t>
            </a:r>
          </a:p>
          <a:p>
            <a:pPr lvl="2" algn="just">
              <a:lnSpc>
                <a:spcPct val="120000"/>
              </a:lnSpc>
              <a:spcBef>
                <a:spcPts val="0"/>
              </a:spcBef>
            </a:pP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IGRA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: Boundary layer heights from IGRA data (Seidel et al., 2012)</a:t>
            </a:r>
          </a:p>
          <a:p>
            <a:pPr lvl="2" algn="just">
              <a:spcBef>
                <a:spcPts val="0"/>
              </a:spcBef>
              <a:spcAft>
                <a:spcPts val="1200"/>
              </a:spcAft>
            </a:pPr>
            <a:endParaRPr lang="en-US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5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TM5 data  </a:t>
            </a:r>
          </a:p>
          <a:p>
            <a:pPr lvl="2" algn="just">
              <a:lnSpc>
                <a:spcPct val="120000"/>
              </a:lnSpc>
              <a:spcBef>
                <a:spcPts val="0"/>
              </a:spcBef>
            </a:pP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TM5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: Boundary layer heights as computed in TM5 default version and at INGOS station (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5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ic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=0.3 and both surface wind and stress considered)  </a:t>
            </a:r>
            <a:endParaRPr lang="en-US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algn="just">
              <a:lnSpc>
                <a:spcPct val="120000"/>
              </a:lnSpc>
              <a:spcBef>
                <a:spcPts val="0"/>
              </a:spcBef>
            </a:pPr>
            <a:endParaRPr lang="en-US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algn="just">
              <a:lnSpc>
                <a:spcPct val="120000"/>
              </a:lnSpc>
              <a:spcBef>
                <a:spcPts val="0"/>
              </a:spcBef>
            </a:pP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TM5_IGRA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:  As TM5, but at the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IGRA station close to the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INGOS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station</a:t>
            </a:r>
          </a:p>
          <a:p>
            <a:pPr lvl="2" algn="just">
              <a:lnSpc>
                <a:spcPct val="120000"/>
              </a:lnSpc>
              <a:spcBef>
                <a:spcPts val="0"/>
              </a:spcBef>
            </a:pPr>
            <a:endParaRPr lang="en-US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algn="just">
              <a:lnSpc>
                <a:spcPct val="120000"/>
              </a:lnSpc>
              <a:spcBef>
                <a:spcPts val="0"/>
              </a:spcBef>
            </a:pP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TM5_INGOS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: Boundary layer heights  computed by TM5 following INGOS protocol  (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5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ic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= 0.25 and both surface wind and stress are set to zero)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at INGOS station </a:t>
            </a:r>
            <a:endParaRPr lang="en-US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algn="just">
              <a:lnSpc>
                <a:spcPct val="120000"/>
              </a:lnSpc>
              <a:spcBef>
                <a:spcPts val="0"/>
              </a:spcBef>
            </a:pPr>
            <a:endParaRPr lang="en-US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algn="just">
              <a:lnSpc>
                <a:spcPct val="120000"/>
              </a:lnSpc>
              <a:spcBef>
                <a:spcPts val="0"/>
              </a:spcBef>
            </a:pP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TM5_INGOS_IGRA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: As TM5_INGOS, but at the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IGRA station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close to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the INGOS station </a:t>
            </a:r>
            <a:endParaRPr lang="en-US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32852" y="351079"/>
            <a:ext cx="56347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3366CC"/>
                </a:solidFill>
              </a:rPr>
              <a:t>Experimental and model set ups </a:t>
            </a:r>
            <a:endParaRPr lang="en-US" sz="3200" dirty="0">
              <a:solidFill>
                <a:srgbClr val="3366CC"/>
              </a:solidFill>
            </a:endParaRPr>
          </a:p>
        </p:txBody>
      </p:sp>
      <p:pic>
        <p:nvPicPr>
          <p:cNvPr id="7" name="Picture 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4" t="20457" r="11084" b="35196"/>
          <a:stretch/>
        </p:blipFill>
        <p:spPr bwMode="auto">
          <a:xfrm>
            <a:off x="6324600" y="1930287"/>
            <a:ext cx="2667000" cy="2209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94967" y="1600200"/>
            <a:ext cx="2667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INGOS and IGRA stations  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62700" y="4419600"/>
            <a:ext cx="259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◊: </a:t>
            </a:r>
            <a:r>
              <a:rPr lang="en-US" sz="1400" dirty="0" smtClean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INGOS stations</a:t>
            </a: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●: IGRA stations </a:t>
            </a:r>
          </a:p>
          <a:p>
            <a:r>
              <a:rPr lang="en-US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○</a:t>
            </a:r>
            <a:r>
              <a:rPr lang="en-US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INGOS stations measuring</a:t>
            </a:r>
          </a:p>
          <a:p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222</a:t>
            </a:r>
            <a:r>
              <a:rPr lang="en-US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Rn concentrations </a:t>
            </a:r>
            <a:endParaRPr 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72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5715000" cy="55626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TM5 Simulated </a:t>
            </a:r>
            <a:r>
              <a:rPr lang="en-US" sz="25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222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Rn concentrations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F_CONST_D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Simulations by using constant emission maps and the convection scheme based on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Tiedtke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(1989)  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F_INGOS_D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As F_CONST_D, but using INGOS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emission maps 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F_INGOS_SL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Model runs by using INGOS emission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maps, but using updated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slopes treatment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 TM5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buFont typeface="Arial" panose="020B0604020202020204" pitchFamily="34" charset="0"/>
              <a:buChar char="•"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F_INGOS_CON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Model runs by using INGOS emission maps and the convection scheme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as used at ECMWF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Berrisford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et al., 2011) 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buFont typeface="Arial" panose="020B0604020202020204" pitchFamily="34" charset="0"/>
              <a:buChar char="•"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F_INGOS_SLCON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 for F_INGOS_CON and also by  using the updated slopes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8800" y="152400"/>
            <a:ext cx="56347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3366CC"/>
                </a:solidFill>
              </a:rPr>
              <a:t>Experimental and model set ups </a:t>
            </a:r>
            <a:endParaRPr lang="en-US" sz="3200" dirty="0">
              <a:solidFill>
                <a:srgbClr val="3366CC"/>
              </a:solidFill>
            </a:endParaRPr>
          </a:p>
        </p:txBody>
      </p:sp>
      <p:pic>
        <p:nvPicPr>
          <p:cNvPr id="9" name="Picture 8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23" t="3140" r="7408" b="45418"/>
          <a:stretch/>
        </p:blipFill>
        <p:spPr bwMode="auto">
          <a:xfrm>
            <a:off x="6299200" y="1524000"/>
            <a:ext cx="1905000" cy="198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2" t="54790" r="34336" b="4598"/>
          <a:stretch/>
        </p:blipFill>
        <p:spPr bwMode="auto">
          <a:xfrm>
            <a:off x="5867400" y="3581401"/>
            <a:ext cx="3276600" cy="14478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6060990" y="5029200"/>
            <a:ext cx="293061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U. </a:t>
            </a:r>
            <a:r>
              <a:rPr lang="en-US" sz="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Karsten</a:t>
            </a:r>
            <a:r>
              <a:rPr lang="en-US" sz="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INGOS meeting, Budapest 21-22 October, 2013</a:t>
            </a:r>
            <a:endParaRPr lang="en-US" sz="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48401" y="1219200"/>
            <a:ext cx="22097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INGOS emissions 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48401" y="3733800"/>
            <a:ext cx="14477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Constant emission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10400" y="3962400"/>
            <a:ext cx="1447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INGOS emissions</a:t>
            </a:r>
            <a:endParaRPr lang="en-US" sz="1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84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943600" y="-45660"/>
            <a:ext cx="2438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3366CC"/>
                </a:solidFill>
              </a:rPr>
              <a:t>Midday boundary layer heights</a:t>
            </a:r>
            <a:endParaRPr lang="en-US" sz="3200" dirty="0">
              <a:solidFill>
                <a:srgbClr val="3366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5000" y="1905000"/>
            <a:ext cx="3276600" cy="286232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For  most of the stations, a good agreement is found between IGRA and modelled boundary layer heights 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For most of the stations, the differences between the different modelled boundary layer heights are small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53"/>
          <a:stretch/>
        </p:blipFill>
        <p:spPr bwMode="auto">
          <a:xfrm>
            <a:off x="914400" y="152400"/>
            <a:ext cx="4648200" cy="6473825"/>
          </a:xfrm>
          <a:prstGeom prst="rect">
            <a:avLst/>
          </a:prstGeom>
          <a:ln w="1270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1836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15000" y="381000"/>
            <a:ext cx="3429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3366CC"/>
                </a:solidFill>
              </a:rPr>
              <a:t>Daytime minimum </a:t>
            </a:r>
            <a:r>
              <a:rPr lang="en-US" sz="3000" baseline="30000" dirty="0" smtClean="0">
                <a:solidFill>
                  <a:srgbClr val="3366CC"/>
                </a:solidFill>
              </a:rPr>
              <a:t>222</a:t>
            </a:r>
            <a:r>
              <a:rPr lang="en-US" sz="3000" dirty="0" smtClean="0">
                <a:solidFill>
                  <a:srgbClr val="3366CC"/>
                </a:solidFill>
              </a:rPr>
              <a:t>Rn concentrations</a:t>
            </a:r>
            <a:endParaRPr lang="en-US" sz="3000" dirty="0">
              <a:solidFill>
                <a:srgbClr val="3366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7400" y="1676400"/>
            <a:ext cx="3124200" cy="403187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In general, </a:t>
            </a:r>
            <a:r>
              <a:rPr lang="en-US" sz="1600" dirty="0" err="1" smtClean="0">
                <a:solidFill>
                  <a:srgbClr val="FF0000"/>
                </a:solidFill>
              </a:rPr>
              <a:t>InGOS</a:t>
            </a:r>
            <a:r>
              <a:rPr lang="en-US" sz="1600" dirty="0" smtClean="0">
                <a:solidFill>
                  <a:srgbClr val="FF0000"/>
                </a:solidFill>
              </a:rPr>
              <a:t> emission maps give better agreement between simulations and observations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However, significant differences between simulations and observations are found for some stations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Impact of slopes treatment is small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The new convection scheme gives lower concentrations in winter</a:t>
            </a:r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02"/>
          <a:stretch/>
        </p:blipFill>
        <p:spPr bwMode="auto">
          <a:xfrm>
            <a:off x="304800" y="533400"/>
            <a:ext cx="5257800" cy="5388610"/>
          </a:xfrm>
          <a:prstGeom prst="rect">
            <a:avLst/>
          </a:prstGeom>
          <a:ln w="12700">
            <a:solidFill>
              <a:sysClr val="windowText" lastClr="00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4974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294382"/>
            <a:ext cx="853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aseline="30000" dirty="0">
                <a:solidFill>
                  <a:srgbClr val="3366CC"/>
                </a:solidFill>
              </a:rPr>
              <a:t>222</a:t>
            </a:r>
            <a:r>
              <a:rPr lang="en-US" sz="3200" dirty="0">
                <a:solidFill>
                  <a:srgbClr val="3366CC"/>
                </a:solidFill>
              </a:rPr>
              <a:t>Rn </a:t>
            </a:r>
            <a:r>
              <a:rPr lang="en-US" sz="3200" dirty="0" smtClean="0">
                <a:solidFill>
                  <a:srgbClr val="3366CC"/>
                </a:solidFill>
              </a:rPr>
              <a:t>concentrations versus boundary layer heights</a:t>
            </a:r>
            <a:endParaRPr lang="en-US" sz="3200" dirty="0">
              <a:solidFill>
                <a:srgbClr val="3366CC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8" b="60247"/>
          <a:stretch/>
        </p:blipFill>
        <p:spPr>
          <a:xfrm>
            <a:off x="310209" y="1752600"/>
            <a:ext cx="8605191" cy="4191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6491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410200" y="76200"/>
            <a:ext cx="365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aseline="30000" dirty="0">
                <a:solidFill>
                  <a:srgbClr val="3366CC"/>
                </a:solidFill>
              </a:rPr>
              <a:t>222</a:t>
            </a:r>
            <a:r>
              <a:rPr lang="en-US" sz="3200" dirty="0">
                <a:solidFill>
                  <a:srgbClr val="3366CC"/>
                </a:solidFill>
              </a:rPr>
              <a:t>Rn concentrations</a:t>
            </a:r>
          </a:p>
          <a:p>
            <a:r>
              <a:rPr lang="en-US" sz="3200" dirty="0" smtClean="0">
                <a:solidFill>
                  <a:srgbClr val="3366CC"/>
                </a:solidFill>
              </a:rPr>
              <a:t>Versus boundary layer heights</a:t>
            </a:r>
            <a:endParaRPr lang="en-US" sz="3200" dirty="0">
              <a:solidFill>
                <a:srgbClr val="3366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38800" y="1905000"/>
            <a:ext cx="3352800" cy="424731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Again, good agreement between TM5 and IGRA boundary heights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 At several stations, simulated </a:t>
            </a:r>
            <a:r>
              <a:rPr lang="en-US" baseline="30000" dirty="0" smtClean="0">
                <a:solidFill>
                  <a:srgbClr val="FF0000"/>
                </a:solidFill>
              </a:rPr>
              <a:t>222</a:t>
            </a:r>
            <a:r>
              <a:rPr lang="en-US" dirty="0" smtClean="0">
                <a:solidFill>
                  <a:srgbClr val="FF0000"/>
                </a:solidFill>
              </a:rPr>
              <a:t>Rn decrease faster than observed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Fast decrease of simulated concentrations due </a:t>
            </a:r>
            <a:r>
              <a:rPr lang="en-US" dirty="0">
                <a:solidFill>
                  <a:srgbClr val="FF0000"/>
                </a:solidFill>
              </a:rPr>
              <a:t>to sharp increase of </a:t>
            </a:r>
            <a:r>
              <a:rPr lang="en-US" dirty="0" smtClean="0">
                <a:solidFill>
                  <a:srgbClr val="FF0000"/>
                </a:solidFill>
              </a:rPr>
              <a:t>BL. Probably related to low  temporal resolution of TM5 </a:t>
            </a:r>
            <a:r>
              <a:rPr lang="en-US" dirty="0" err="1" smtClean="0">
                <a:solidFill>
                  <a:srgbClr val="FF0000"/>
                </a:solidFill>
              </a:rPr>
              <a:t>meteo</a:t>
            </a:r>
            <a:r>
              <a:rPr lang="en-US" dirty="0" smtClean="0">
                <a:solidFill>
                  <a:srgbClr val="FF0000"/>
                </a:solidFill>
              </a:rPr>
              <a:t> (3h/6h).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2" y="106680"/>
            <a:ext cx="5158048" cy="667512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6938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" t="14197" b="3951"/>
          <a:stretch/>
        </p:blipFill>
        <p:spPr>
          <a:xfrm>
            <a:off x="475945" y="555486"/>
            <a:ext cx="8122631" cy="521208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148314" y="-76200"/>
            <a:ext cx="75198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3366CC"/>
                </a:solidFill>
              </a:rPr>
              <a:t>TM5 performance for assimilation purpose</a:t>
            </a:r>
            <a:endParaRPr lang="en-US" sz="3200" dirty="0">
              <a:solidFill>
                <a:srgbClr val="3366CC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471403" y="533400"/>
            <a:ext cx="12153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● BLH</a:t>
            </a:r>
          </a:p>
          <a:p>
            <a:r>
              <a:rPr lang="en-US" sz="1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◊ F_CONST_D</a:t>
            </a:r>
          </a:p>
          <a:p>
            <a:r>
              <a:rPr lang="en-US" sz="1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 F_INGOS_D</a:t>
            </a:r>
          </a:p>
          <a:p>
            <a:r>
              <a:rPr lang="en-US" sz="1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∆ F_INGOS_CON</a:t>
            </a:r>
            <a:endParaRPr lang="en-US" sz="1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5842337"/>
            <a:ext cx="8534399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5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BLHs are in general well reproduced, but the </a:t>
            </a:r>
            <a:r>
              <a:rPr lang="en-US" sz="1500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222</a:t>
            </a:r>
            <a:r>
              <a:rPr lang="en-US" sz="15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Rn concentrations are not for several stations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5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Limitations of the new </a:t>
            </a:r>
            <a:r>
              <a:rPr lang="en-US" sz="1500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222</a:t>
            </a:r>
            <a:r>
              <a:rPr lang="en-US" sz="15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Rn emission maps and/or also problems in TM5 to simulate vertical gradients correctly (as we see later on) ?</a:t>
            </a:r>
            <a:endParaRPr lang="en-US" sz="15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09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85" b="5062"/>
          <a:stretch/>
        </p:blipFill>
        <p:spPr>
          <a:xfrm>
            <a:off x="152400" y="533400"/>
            <a:ext cx="8875058" cy="546946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148314" y="-76200"/>
            <a:ext cx="75198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3366CC"/>
                </a:solidFill>
              </a:rPr>
              <a:t>TM5 performance for assimilation purpose</a:t>
            </a:r>
            <a:endParaRPr lang="en-US" sz="3200" dirty="0">
              <a:solidFill>
                <a:srgbClr val="3366CC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090403" y="487184"/>
            <a:ext cx="13708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● BLH</a:t>
            </a:r>
          </a:p>
          <a:p>
            <a:r>
              <a:rPr lang="en-US" sz="1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◊ F_INGOS_D</a:t>
            </a:r>
          </a:p>
          <a:p>
            <a:r>
              <a:rPr lang="en-US" sz="1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 F_INGOS_SL</a:t>
            </a:r>
          </a:p>
          <a:p>
            <a:r>
              <a:rPr lang="en-US" sz="1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∆ F_INGOS_SLCON</a:t>
            </a:r>
            <a:endParaRPr lang="en-US" sz="1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6120825"/>
            <a:ext cx="8534399" cy="55399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 of slope treatment is small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new convection scheme with the slope treatment gives lower </a:t>
            </a:r>
            <a:r>
              <a:rPr lang="en-US" sz="1500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222</a:t>
            </a:r>
            <a:r>
              <a:rPr lang="en-US" sz="15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Rn concentrations </a:t>
            </a:r>
            <a:endParaRPr lang="en-US" sz="15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87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6946</TotalTime>
  <Words>823</Words>
  <Application>Microsoft Office PowerPoint</Application>
  <PresentationFormat>On-screen Show (4:3)</PresentationFormat>
  <Paragraphs>118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Evaluation of TM5 performance for assimilation purpose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Evaluation of TM5 performance for assimilation purpose</vt:lpstr>
      <vt:lpstr>PowerPoint Presentation</vt:lpstr>
      <vt:lpstr>PowerPoint Presentation</vt:lpstr>
      <vt:lpstr>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Estimates of Global and European N2O emissions by using 4DVAR system built around TM5</dc:title>
  <dc:creator>Koffi Ernest</dc:creator>
  <cp:lastModifiedBy>Koffi Ernest</cp:lastModifiedBy>
  <cp:revision>426</cp:revision>
  <cp:lastPrinted>2014-10-07T14:18:35Z</cp:lastPrinted>
  <dcterms:created xsi:type="dcterms:W3CDTF">2013-10-15T07:48:10Z</dcterms:created>
  <dcterms:modified xsi:type="dcterms:W3CDTF">2014-10-20T13:06:32Z</dcterms:modified>
</cp:coreProperties>
</file>